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6"/>
  </p:notesMasterIdLst>
  <p:sldIdLst>
    <p:sldId id="257" r:id="rId4"/>
    <p:sldId id="281" r:id="rId5"/>
    <p:sldId id="479" r:id="rId6"/>
    <p:sldId id="462" r:id="rId7"/>
    <p:sldId id="455" r:id="rId8"/>
    <p:sldId id="485" r:id="rId9"/>
    <p:sldId id="483" r:id="rId10"/>
    <p:sldId id="456" r:id="rId11"/>
    <p:sldId id="525" r:id="rId12"/>
    <p:sldId id="457" r:id="rId13"/>
    <p:sldId id="480" r:id="rId14"/>
    <p:sldId id="458" r:id="rId15"/>
    <p:sldId id="461" r:id="rId16"/>
    <p:sldId id="475" r:id="rId17"/>
    <p:sldId id="481" r:id="rId18"/>
    <p:sldId id="523" r:id="rId19"/>
    <p:sldId id="467" r:id="rId20"/>
    <p:sldId id="468" r:id="rId21"/>
    <p:sldId id="296" r:id="rId22"/>
    <p:sldId id="295" r:id="rId23"/>
    <p:sldId id="482" r:id="rId24"/>
    <p:sldId id="297" r:id="rId25"/>
    <p:sldId id="524" r:id="rId26"/>
    <p:sldId id="300" r:id="rId27"/>
    <p:sldId id="527" r:id="rId28"/>
    <p:sldId id="528" r:id="rId29"/>
    <p:sldId id="529" r:id="rId30"/>
    <p:sldId id="530" r:id="rId31"/>
    <p:sldId id="531" r:id="rId32"/>
    <p:sldId id="438" r:id="rId33"/>
    <p:sldId id="303" r:id="rId34"/>
    <p:sldId id="469" r:id="rId35"/>
  </p:sldIdLst>
  <p:sldSz cx="12192000" cy="6858000"/>
  <p:notesSz cx="6858000" cy="9144000"/>
  <p:defaultTextStyle>
    <a:defPPr>
      <a:defRPr lang="da-DK"/>
    </a:defPPr>
    <a:lvl1pPr algn="l" rtl="0" eaLnBrk="0" fontAlgn="base" hangingPunct="0">
      <a:spcBef>
        <a:spcPct val="0"/>
      </a:spcBef>
      <a:spcAft>
        <a:spcPct val="0"/>
      </a:spcAft>
      <a:defRPr kern="1200">
        <a:solidFill>
          <a:schemeClr val="tx1"/>
        </a:solidFill>
        <a:latin typeface="Arial" charset="0"/>
        <a:ea typeface="MS PGothic" charset="0"/>
        <a:cs typeface="MS PGothic" charset="0"/>
      </a:defRPr>
    </a:lvl1pPr>
    <a:lvl2pPr marL="457200" algn="l" rtl="0" eaLnBrk="0" fontAlgn="base" hangingPunct="0">
      <a:spcBef>
        <a:spcPct val="0"/>
      </a:spcBef>
      <a:spcAft>
        <a:spcPct val="0"/>
      </a:spcAft>
      <a:defRPr kern="1200">
        <a:solidFill>
          <a:schemeClr val="tx1"/>
        </a:solidFill>
        <a:latin typeface="Arial" charset="0"/>
        <a:ea typeface="MS PGothic" charset="0"/>
        <a:cs typeface="MS PGothic" charset="0"/>
      </a:defRPr>
    </a:lvl2pPr>
    <a:lvl3pPr marL="914400" algn="l" rtl="0" eaLnBrk="0" fontAlgn="base" hangingPunct="0">
      <a:spcBef>
        <a:spcPct val="0"/>
      </a:spcBef>
      <a:spcAft>
        <a:spcPct val="0"/>
      </a:spcAft>
      <a:defRPr kern="1200">
        <a:solidFill>
          <a:schemeClr val="tx1"/>
        </a:solidFill>
        <a:latin typeface="Arial" charset="0"/>
        <a:ea typeface="MS PGothic" charset="0"/>
        <a:cs typeface="MS PGothic" charset="0"/>
      </a:defRPr>
    </a:lvl3pPr>
    <a:lvl4pPr marL="1371600" algn="l" rtl="0" eaLnBrk="0" fontAlgn="base" hangingPunct="0">
      <a:spcBef>
        <a:spcPct val="0"/>
      </a:spcBef>
      <a:spcAft>
        <a:spcPct val="0"/>
      </a:spcAft>
      <a:defRPr kern="1200">
        <a:solidFill>
          <a:schemeClr val="tx1"/>
        </a:solidFill>
        <a:latin typeface="Arial" charset="0"/>
        <a:ea typeface="MS PGothic" charset="0"/>
        <a:cs typeface="MS PGothic" charset="0"/>
      </a:defRPr>
    </a:lvl4pPr>
    <a:lvl5pPr marL="1828800" algn="l" rtl="0" eaLnBrk="0" fontAlgn="base" hangingPunct="0">
      <a:spcBef>
        <a:spcPct val="0"/>
      </a:spcBef>
      <a:spcAft>
        <a:spcPct val="0"/>
      </a:spcAft>
      <a:defRPr kern="1200">
        <a:solidFill>
          <a:schemeClr val="tx1"/>
        </a:solidFill>
        <a:latin typeface="Arial" charset="0"/>
        <a:ea typeface="MS PGothic" charset="0"/>
        <a:cs typeface="MS PGothic" charset="0"/>
      </a:defRPr>
    </a:lvl5pPr>
    <a:lvl6pPr marL="2286000" algn="l" defTabSz="457200" rtl="0" eaLnBrk="1" latinLnBrk="0" hangingPunct="1">
      <a:defRPr kern="1200">
        <a:solidFill>
          <a:schemeClr val="tx1"/>
        </a:solidFill>
        <a:latin typeface="Arial" charset="0"/>
        <a:ea typeface="MS PGothic" charset="0"/>
        <a:cs typeface="MS PGothic" charset="0"/>
      </a:defRPr>
    </a:lvl6pPr>
    <a:lvl7pPr marL="2743200" algn="l" defTabSz="457200" rtl="0" eaLnBrk="1" latinLnBrk="0" hangingPunct="1">
      <a:defRPr kern="1200">
        <a:solidFill>
          <a:schemeClr val="tx1"/>
        </a:solidFill>
        <a:latin typeface="Arial" charset="0"/>
        <a:ea typeface="MS PGothic" charset="0"/>
        <a:cs typeface="MS PGothic" charset="0"/>
      </a:defRPr>
    </a:lvl7pPr>
    <a:lvl8pPr marL="3200400" algn="l" defTabSz="457200" rtl="0" eaLnBrk="1" latinLnBrk="0" hangingPunct="1">
      <a:defRPr kern="1200">
        <a:solidFill>
          <a:schemeClr val="tx1"/>
        </a:solidFill>
        <a:latin typeface="Arial" charset="0"/>
        <a:ea typeface="MS PGothic" charset="0"/>
        <a:cs typeface="MS PGothic" charset="0"/>
      </a:defRPr>
    </a:lvl8pPr>
    <a:lvl9pPr marL="3657600" algn="l" defTabSz="457200" rtl="0" eaLnBrk="1" latinLnBrk="0" hangingPunct="1">
      <a:defRPr kern="1200">
        <a:solidFill>
          <a:schemeClr val="tx1"/>
        </a:solidFill>
        <a:latin typeface="Arial" charset="0"/>
        <a:ea typeface="MS PGothic" charset="0"/>
        <a:cs typeface="MS PGothic" charset="0"/>
      </a:defRPr>
    </a:lvl9pPr>
  </p:defaultTextStyle>
  <p:extLst>
    <p:ext uri="{EFAFB233-063F-42B5-8137-9DF3F51BA10A}">
      <p15:sldGuideLst xmlns:p15="http://schemas.microsoft.com/office/powerpoint/2012/main">
        <p15:guide id="1" orient="horz" pos="247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A80"/>
    <a:srgbClr val="EDDA66"/>
    <a:srgbClr val="AAC4D7"/>
    <a:srgbClr val="A2BDD2"/>
    <a:srgbClr val="A5C1D6"/>
    <a:srgbClr val="A9C4D7"/>
    <a:srgbClr val="ABC4D6"/>
    <a:srgbClr val="ADC7D8"/>
    <a:srgbClr val="B8CEDE"/>
    <a:srgbClr val="A0BCD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59" autoAdjust="0"/>
    <p:restoredTop sz="72559" autoAdjust="0"/>
  </p:normalViewPr>
  <p:slideViewPr>
    <p:cSldViewPr showGuides="1">
      <p:cViewPr varScale="1">
        <p:scale>
          <a:sx n="61" d="100"/>
          <a:sy n="61" d="100"/>
        </p:scale>
        <p:origin x="240" y="616"/>
      </p:cViewPr>
      <p:guideLst>
        <p:guide orient="horz" pos="2478"/>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60" d="100"/>
          <a:sy n="60" d="100"/>
        </p:scale>
        <p:origin x="-249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1645DFD-7500-44B1-9E54-1C518D1D1885}"/>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mn-ea"/>
                <a:cs typeface="Arial" pitchFamily="34" charset="0"/>
              </a:defRPr>
            </a:lvl1pPr>
          </a:lstStyle>
          <a:p>
            <a:pPr>
              <a:defRPr/>
            </a:pPr>
            <a:endParaRPr lang="da-DK"/>
          </a:p>
        </p:txBody>
      </p:sp>
      <p:sp>
        <p:nvSpPr>
          <p:cNvPr id="4099" name="Rectangle 3">
            <a:extLst>
              <a:ext uri="{FF2B5EF4-FFF2-40B4-BE49-F238E27FC236}">
                <a16:creationId xmlns:a16="http://schemas.microsoft.com/office/drawing/2014/main" id="{C8854FA3-8E8C-458F-9F1E-F73C1EA7B5F3}"/>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mn-ea"/>
                <a:cs typeface="Arial" pitchFamily="34" charset="0"/>
              </a:defRPr>
            </a:lvl1pPr>
          </a:lstStyle>
          <a:p>
            <a:pPr>
              <a:defRPr/>
            </a:pPr>
            <a:endParaRPr lang="da-DK"/>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01" name="Rectangle 5">
            <a:extLst>
              <a:ext uri="{FF2B5EF4-FFF2-40B4-BE49-F238E27FC236}">
                <a16:creationId xmlns:a16="http://schemas.microsoft.com/office/drawing/2014/main" id="{4FE0D468-4F17-4989-AF63-61F8B5816824}"/>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da-DK" noProof="0"/>
              <a:t>Click to edit Master text styles</a:t>
            </a:r>
          </a:p>
          <a:p>
            <a:pPr lvl="1"/>
            <a:r>
              <a:rPr lang="da-DK" noProof="0"/>
              <a:t>Second level</a:t>
            </a:r>
          </a:p>
          <a:p>
            <a:pPr lvl="2"/>
            <a:r>
              <a:rPr lang="da-DK" noProof="0"/>
              <a:t>Third level</a:t>
            </a:r>
          </a:p>
          <a:p>
            <a:pPr lvl="3"/>
            <a:r>
              <a:rPr lang="da-DK" noProof="0"/>
              <a:t>Fourth level</a:t>
            </a:r>
          </a:p>
          <a:p>
            <a:pPr lvl="4"/>
            <a:r>
              <a:rPr lang="da-DK" noProof="0"/>
              <a:t>Fifth level</a:t>
            </a:r>
          </a:p>
        </p:txBody>
      </p:sp>
      <p:sp>
        <p:nvSpPr>
          <p:cNvPr id="4102" name="Rectangle 6">
            <a:extLst>
              <a:ext uri="{FF2B5EF4-FFF2-40B4-BE49-F238E27FC236}">
                <a16:creationId xmlns:a16="http://schemas.microsoft.com/office/drawing/2014/main" id="{59774A46-E93D-4A78-9925-2A9C33255AC6}"/>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mn-ea"/>
                <a:cs typeface="Arial" pitchFamily="34" charset="0"/>
              </a:defRPr>
            </a:lvl1pPr>
          </a:lstStyle>
          <a:p>
            <a:pPr>
              <a:defRPr/>
            </a:pPr>
            <a:endParaRPr lang="da-DK"/>
          </a:p>
        </p:txBody>
      </p:sp>
      <p:sp>
        <p:nvSpPr>
          <p:cNvPr id="4103" name="Rectangle 7">
            <a:extLst>
              <a:ext uri="{FF2B5EF4-FFF2-40B4-BE49-F238E27FC236}">
                <a16:creationId xmlns:a16="http://schemas.microsoft.com/office/drawing/2014/main" id="{7128AEDB-DD10-4480-B100-5FAB7144FD71}"/>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DC59CBD8-0DA8-964D-AFEE-808EAF37BE57}" type="slidenum">
              <a:rPr lang="da-DK"/>
              <a:pPr/>
              <a:t>‹nr.›</a:t>
            </a:fld>
            <a:endParaRPr lang="da-DK"/>
          </a:p>
        </p:txBody>
      </p:sp>
    </p:spTree>
    <p:extLst>
      <p:ext uri="{BB962C8B-B14F-4D97-AF65-F5344CB8AC3E}">
        <p14:creationId xmlns:p14="http://schemas.microsoft.com/office/powerpoint/2010/main" val="8801905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Arial" charset="0"/>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Arial" charset="0"/>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Arial" charset="0"/>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Arial"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climatecentre.org/programmes-engagement/national-adaptation-plans"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maindb.unfccc.int/library/view_pdf.pl?url=http://unfccc.int/resource/docs/2011/sbi/eng/l16.pdf"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xfrm>
            <a:off x="381000" y="685800"/>
            <a:ext cx="6096000" cy="3429000"/>
          </a:xfrm>
          <a:ln/>
        </p:spPr>
      </p:sp>
      <p:sp>
        <p:nvSpPr>
          <p:cNvPr id="5123"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latin typeface="Arial" charset="0"/>
              <a:ea typeface="MS PGothic" charset="0"/>
              <a:cs typeface="Arial" charset="0"/>
            </a:endParaRPr>
          </a:p>
        </p:txBody>
      </p:sp>
      <p:sp>
        <p:nvSpPr>
          <p:cNvPr id="5124"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BE7F91E5-CC7E-9C4C-AF26-C7A16BBB3AA3}" type="slidenum">
              <a:rPr lang="da-DK"/>
              <a:pPr/>
              <a:t>1</a:t>
            </a:fld>
            <a:endParaRPr lang="da-DK"/>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GB" sz="1200" b="1" kern="1200" noProof="0" dirty="0">
                <a:solidFill>
                  <a:schemeClr val="tx1"/>
                </a:solidFill>
                <a:effectLst/>
                <a:latin typeface="Arial" pitchFamily="34" charset="0"/>
                <a:ea typeface="MS PGothic" panose="020B0600070205080204" pitchFamily="34" charset="-128"/>
                <a:cs typeface="Arial" pitchFamily="34" charset="0"/>
              </a:rPr>
              <a:t>1. Draw on Red Cross Red Crescent Movement and experience: </a:t>
            </a:r>
            <a:r>
              <a:rPr lang="en-GB" sz="1200" kern="1200" noProof="0" dirty="0">
                <a:solidFill>
                  <a:schemeClr val="tx1"/>
                </a:solidFill>
                <a:effectLst/>
                <a:latin typeface="Arial" pitchFamily="34" charset="0"/>
                <a:ea typeface="MS PGothic" panose="020B0600070205080204" pitchFamily="34" charset="-128"/>
                <a:cs typeface="Arial" pitchFamily="34" charset="0"/>
              </a:rPr>
              <a:t>our presence from local to global levels and connections between local, national, regional and global policy and financing systems uniquely position us to link top-down and bottom-up processes related to policy, practice and science. Through our community networks around the world, we have a solid understanding of the differences and commonalities in local risks, and of locally-driven solutions to build resilience. National Societies have ample</a:t>
            </a:r>
            <a:r>
              <a:rPr lang="en-GB" sz="1200" kern="1200" baseline="0" noProof="0" dirty="0">
                <a:solidFill>
                  <a:schemeClr val="tx1"/>
                </a:solidFill>
                <a:effectLst/>
                <a:latin typeface="Arial" pitchFamily="34" charset="0"/>
                <a:ea typeface="MS PGothic" panose="020B0600070205080204" pitchFamily="34" charset="-128"/>
                <a:cs typeface="Arial" pitchFamily="34" charset="0"/>
              </a:rPr>
              <a:t> experience on climate-smart DRR and resilience programmes, which allows us </a:t>
            </a:r>
            <a:r>
              <a:rPr lang="en-GB" sz="1200" kern="1200" noProof="0" dirty="0">
                <a:solidFill>
                  <a:schemeClr val="tx1"/>
                </a:solidFill>
                <a:effectLst/>
                <a:latin typeface="Arial" pitchFamily="34" charset="0"/>
                <a:ea typeface="MS PGothic" panose="020B0600070205080204" pitchFamily="34" charset="-128"/>
                <a:cs typeface="Arial" pitchFamily="34" charset="0"/>
              </a:rPr>
              <a:t>to position ourselves as support for governments seeking to merge the UN SDGs with Nationally Determined Contributions and Sendai targets. At the global level, we lobby and advocate for policies to be translatable to action on the ground and focused on meeting the needs of the most vulnerable.  </a:t>
            </a:r>
          </a:p>
          <a:p>
            <a:r>
              <a:rPr lang="en-GB" sz="1200" kern="1200" noProof="0" dirty="0">
                <a:solidFill>
                  <a:schemeClr val="tx1"/>
                </a:solidFill>
                <a:effectLst/>
                <a:latin typeface="Arial" pitchFamily="34" charset="0"/>
                <a:ea typeface="MS PGothic" panose="020B0600070205080204" pitchFamily="34" charset="-128"/>
                <a:cs typeface="Arial" pitchFamily="34" charset="0"/>
              </a:rPr>
              <a:t> </a:t>
            </a:r>
          </a:p>
          <a:p>
            <a:r>
              <a:rPr lang="en-GB" sz="1200" b="1" kern="1200" noProof="0" dirty="0">
                <a:solidFill>
                  <a:schemeClr val="tx1"/>
                </a:solidFill>
                <a:effectLst/>
                <a:latin typeface="Arial" pitchFamily="34" charset="0"/>
                <a:ea typeface="MS PGothic" panose="020B0600070205080204" pitchFamily="34" charset="-128"/>
                <a:cs typeface="Arial" pitchFamily="34" charset="0"/>
              </a:rPr>
              <a:t>2. Build partnerships</a:t>
            </a:r>
            <a:r>
              <a:rPr lang="en-GB" sz="1200" b="1" kern="1200" baseline="0" noProof="0" dirty="0">
                <a:solidFill>
                  <a:schemeClr val="tx1"/>
                </a:solidFill>
                <a:effectLst/>
                <a:latin typeface="Arial" pitchFamily="34" charset="0"/>
                <a:ea typeface="MS PGothic" panose="020B0600070205080204" pitchFamily="34" charset="-128"/>
                <a:cs typeface="Arial" pitchFamily="34" charset="0"/>
              </a:rPr>
              <a:t> and coalitions</a:t>
            </a:r>
            <a:r>
              <a:rPr lang="en-GB" sz="1200" b="1" kern="1200" noProof="0" dirty="0">
                <a:solidFill>
                  <a:schemeClr val="tx1"/>
                </a:solidFill>
                <a:effectLst/>
                <a:latin typeface="Arial" pitchFamily="34" charset="0"/>
                <a:ea typeface="MS PGothic" panose="020B0600070205080204" pitchFamily="34" charset="-128"/>
                <a:cs typeface="Arial" pitchFamily="34" charset="0"/>
              </a:rPr>
              <a:t> facilitate convenings for achieving policy impact: </a:t>
            </a:r>
            <a:r>
              <a:rPr lang="en-GB" sz="1200" kern="1200" noProof="0" dirty="0">
                <a:solidFill>
                  <a:schemeClr val="tx1"/>
                </a:solidFill>
                <a:effectLst/>
                <a:latin typeface="Arial" pitchFamily="34" charset="0"/>
                <a:ea typeface="MS PGothic" panose="020B0600070205080204" pitchFamily="34" charset="-128"/>
                <a:cs typeface="Arial" pitchFamily="34" charset="0"/>
              </a:rPr>
              <a:t>The Climate Centre enables the Red Cross Red Crescent Movement and its partners to leverage technical support, bridging gaps and bringing coherence to the implementation of humanitarian, development and climate strategies from the local to global level. We create platforms where decision-makers and thought leaders from the practitioner and research communities gain access to influence policy making based on a sound evidence base. We broker interactions between groups that may not typically speak to one another to come together and spearhead new efforts to build the resilience of the most vulnerable to the impacts of climate change.</a:t>
            </a:r>
          </a:p>
          <a:p>
            <a:r>
              <a:rPr lang="en-GB" sz="1200" kern="1200" noProof="0" dirty="0">
                <a:solidFill>
                  <a:schemeClr val="tx1"/>
                </a:solidFill>
                <a:effectLst/>
                <a:latin typeface="Arial" pitchFamily="34" charset="0"/>
                <a:ea typeface="MS PGothic" panose="020B0600070205080204" pitchFamily="34" charset="-128"/>
                <a:cs typeface="Arial" pitchFamily="34" charset="0"/>
              </a:rPr>
              <a:t> </a:t>
            </a:r>
          </a:p>
          <a:p>
            <a:r>
              <a:rPr lang="en-GB" sz="1200" b="1" kern="1200" noProof="0" dirty="0">
                <a:solidFill>
                  <a:schemeClr val="tx1"/>
                </a:solidFill>
                <a:effectLst/>
                <a:latin typeface="Arial" pitchFamily="34" charset="0"/>
                <a:ea typeface="MS PGothic" panose="020B0600070205080204" pitchFamily="34" charset="-128"/>
                <a:cs typeface="Arial" pitchFamily="34" charset="0"/>
              </a:rPr>
              <a:t>3. Advocate: </a:t>
            </a:r>
            <a:r>
              <a:rPr lang="en-GB" sz="1200" kern="1200" noProof="0" dirty="0">
                <a:solidFill>
                  <a:schemeClr val="tx1"/>
                </a:solidFill>
                <a:effectLst/>
                <a:latin typeface="Arial" pitchFamily="34" charset="0"/>
                <a:ea typeface="MS PGothic" panose="020B0600070205080204" pitchFamily="34" charset="-128"/>
                <a:cs typeface="Arial" pitchFamily="34" charset="0"/>
              </a:rPr>
              <a:t>Our advocacy messages focus on promoting more integrated climate action at scale; supporting climate-smart disaster risk reduction and development planning; strengthening capacities of local partners to enable meaningful participation in national and international policy dialogues; ensuring climate finance reaches the most vulnerable people (and not just the most vulnerable countries or sectors) including particularly vulnerable groups such as women and children; expanding inclusion of those with lived experience on the frontlines of climate change in climate-related decision making processes.</a:t>
            </a:r>
          </a:p>
          <a:p>
            <a:r>
              <a:rPr lang="en-GB" sz="1200" kern="1200" noProof="0" dirty="0">
                <a:solidFill>
                  <a:schemeClr val="tx1"/>
                </a:solidFill>
                <a:effectLst/>
                <a:latin typeface="Arial" pitchFamily="34" charset="0"/>
                <a:ea typeface="MS PGothic" panose="020B0600070205080204" pitchFamily="34" charset="-128"/>
                <a:cs typeface="Arial" pitchFamily="34" charset="0"/>
              </a:rPr>
              <a:t> </a:t>
            </a:r>
          </a:p>
          <a:p>
            <a:r>
              <a:rPr lang="en-GB" sz="1200" b="1" kern="1200" noProof="0" dirty="0">
                <a:solidFill>
                  <a:schemeClr val="tx1"/>
                </a:solidFill>
                <a:effectLst/>
                <a:latin typeface="Arial" pitchFamily="34" charset="0"/>
                <a:ea typeface="MS PGothic" panose="020B0600070205080204" pitchFamily="34" charset="-128"/>
                <a:cs typeface="Arial" pitchFamily="34" charset="0"/>
              </a:rPr>
              <a:t>4. Communicate</a:t>
            </a:r>
            <a:r>
              <a:rPr lang="en-GB" sz="1200" kern="1200" noProof="0" dirty="0">
                <a:solidFill>
                  <a:schemeClr val="tx1"/>
                </a:solidFill>
                <a:effectLst/>
                <a:latin typeface="Arial" pitchFamily="34" charset="0"/>
                <a:ea typeface="MS PGothic" panose="020B0600070205080204" pitchFamily="34" charset="-128"/>
                <a:cs typeface="Arial" pitchFamily="34" charset="0"/>
              </a:rPr>
              <a:t>: we use the Red Cross Red Crescent platform to communicate on behalf of the most vulnerable. Our policy activities address two main audiences: 1) the Red Cross Red Crescent Movement, whom we support to advance relevant policy issues in their national and local contexts; and 2) external partners who will better understand the humanitarian implications of climate change, in order to further advance our policy aims through a wider scope of champions. </a:t>
            </a:r>
          </a:p>
          <a:p>
            <a:r>
              <a:rPr lang="en-GB" sz="1200" kern="1200" noProof="0" dirty="0">
                <a:solidFill>
                  <a:schemeClr val="tx1"/>
                </a:solidFill>
                <a:effectLst/>
                <a:latin typeface="Arial" pitchFamily="34" charset="0"/>
                <a:ea typeface="MS PGothic" panose="020B0600070205080204" pitchFamily="34" charset="-128"/>
                <a:cs typeface="Arial" pitchFamily="34" charset="0"/>
              </a:rPr>
              <a:t> </a:t>
            </a:r>
          </a:p>
          <a:p>
            <a:r>
              <a:rPr lang="en-GB" sz="1200" b="1" kern="1200" noProof="0" dirty="0">
                <a:solidFill>
                  <a:schemeClr val="tx1"/>
                </a:solidFill>
                <a:effectLst/>
                <a:latin typeface="Arial" pitchFamily="34" charset="0"/>
                <a:ea typeface="MS PGothic" panose="020B0600070205080204" pitchFamily="34" charset="-128"/>
                <a:cs typeface="Arial" pitchFamily="34" charset="0"/>
              </a:rPr>
              <a:t>5. Learn and Manage Knowledge: </a:t>
            </a:r>
            <a:r>
              <a:rPr lang="en-GB" sz="1200" kern="1200" noProof="0" dirty="0">
                <a:solidFill>
                  <a:schemeClr val="tx1"/>
                </a:solidFill>
                <a:effectLst/>
                <a:latin typeface="Arial" pitchFamily="34" charset="0"/>
                <a:ea typeface="MS PGothic" panose="020B0600070205080204" pitchFamily="34" charset="-128"/>
                <a:cs typeface="Arial" pitchFamily="34" charset="0"/>
              </a:rPr>
              <a:t>As a boundary organization spanning science, policy, and practice, the Climate Centre strives to strengthen the capture and dissemination of learning within and among these constituencies, identifying what works well and not so well to inform holistic, evidence-based, fit-for-future policy recommendations.</a:t>
            </a:r>
          </a:p>
          <a:p>
            <a:r>
              <a:rPr lang="en-GB" sz="1200" kern="1200" noProof="0" dirty="0">
                <a:solidFill>
                  <a:schemeClr val="tx1"/>
                </a:solidFill>
                <a:effectLst/>
                <a:latin typeface="Arial" pitchFamily="34" charset="0"/>
                <a:ea typeface="MS PGothic" panose="020B0600070205080204" pitchFamily="34" charset="-128"/>
                <a:cs typeface="Arial" pitchFamily="34" charset="0"/>
              </a:rPr>
              <a:t> </a:t>
            </a:r>
          </a:p>
          <a:p>
            <a:r>
              <a:rPr lang="en-GB" sz="1200" b="1" kern="1200" noProof="0" dirty="0">
                <a:solidFill>
                  <a:schemeClr val="tx1"/>
                </a:solidFill>
                <a:effectLst/>
                <a:latin typeface="Arial" pitchFamily="34" charset="0"/>
                <a:ea typeface="MS PGothic" panose="020B0600070205080204" pitchFamily="34" charset="-128"/>
                <a:cs typeface="Arial" pitchFamily="34" charset="0"/>
              </a:rPr>
              <a:t>6. Innovate for greater impact</a:t>
            </a:r>
            <a:r>
              <a:rPr lang="en-GB" sz="1200" kern="1200" noProof="0" dirty="0">
                <a:solidFill>
                  <a:schemeClr val="tx1"/>
                </a:solidFill>
                <a:effectLst/>
                <a:latin typeface="Arial" pitchFamily="34" charset="0"/>
                <a:ea typeface="MS PGothic" panose="020B0600070205080204" pitchFamily="34" charset="-128"/>
                <a:cs typeface="Arial" pitchFamily="34" charset="0"/>
              </a:rPr>
              <a:t>: We seek to pilot new innovations for enhanced policy dialogue, and to scale successful experience up and outwards. Development &amp; Climate Days held at COPs are an example of how our innovative approaches facilitate incisive and meaningful policy-related dialogue.  </a:t>
            </a:r>
          </a:p>
          <a:p>
            <a:r>
              <a:rPr lang="en-GB" sz="1200" kern="1200" noProof="0" dirty="0">
                <a:solidFill>
                  <a:schemeClr val="tx1"/>
                </a:solidFill>
                <a:effectLst/>
                <a:latin typeface="Arial" pitchFamily="34" charset="0"/>
                <a:ea typeface="MS PGothic" panose="020B0600070205080204" pitchFamily="34" charset="-128"/>
                <a:cs typeface="Arial" pitchFamily="34" charset="0"/>
              </a:rPr>
              <a:t> </a:t>
            </a:r>
          </a:p>
          <a:p>
            <a:r>
              <a:rPr lang="en-GB" sz="1200" b="1" kern="1200" noProof="0" dirty="0">
                <a:solidFill>
                  <a:schemeClr val="tx1"/>
                </a:solidFill>
                <a:effectLst/>
                <a:latin typeface="Arial" pitchFamily="34" charset="0"/>
                <a:ea typeface="MS PGothic" panose="020B0600070205080204" pitchFamily="34" charset="-128"/>
                <a:cs typeface="Arial" pitchFamily="34" charset="0"/>
              </a:rPr>
              <a:t>7. Mobilize resources: </a:t>
            </a:r>
            <a:r>
              <a:rPr lang="en-GB" sz="1200" kern="1200" noProof="0" dirty="0">
                <a:solidFill>
                  <a:schemeClr val="tx1"/>
                </a:solidFill>
                <a:effectLst/>
                <a:latin typeface="Arial" pitchFamily="34" charset="0"/>
                <a:ea typeface="MS PGothic" panose="020B0600070205080204" pitchFamily="34" charset="-128"/>
                <a:cs typeface="Arial" pitchFamily="34" charset="0"/>
              </a:rPr>
              <a:t>the Climate Centre seeks to ensure continued funding beyond 2020 to advance our vision more broadly across new and diverse geographies as well as more deeply within identified as well as emerging thematic priority areas. Resources are also to be </a:t>
            </a:r>
            <a:r>
              <a:rPr lang="en-GB" sz="1200" kern="1200" noProof="0" dirty="0" err="1">
                <a:solidFill>
                  <a:schemeClr val="tx1"/>
                </a:solidFill>
                <a:effectLst/>
                <a:latin typeface="Arial" pitchFamily="34" charset="0"/>
                <a:ea typeface="MS PGothic" panose="020B0600070205080204" pitchFamily="34" charset="-128"/>
                <a:cs typeface="Arial" pitchFamily="34" charset="0"/>
              </a:rPr>
              <a:t>channeled</a:t>
            </a:r>
            <a:r>
              <a:rPr lang="en-GB" sz="1200" kern="1200" noProof="0" dirty="0">
                <a:solidFill>
                  <a:schemeClr val="tx1"/>
                </a:solidFill>
                <a:effectLst/>
                <a:latin typeface="Arial" pitchFamily="34" charset="0"/>
                <a:ea typeface="MS PGothic" panose="020B0600070205080204" pitchFamily="34" charset="-128"/>
                <a:cs typeface="Arial" pitchFamily="34" charset="0"/>
              </a:rPr>
              <a:t> to support working with wider constituencies on adopting and adapting of existing innovations for enhanced policy dialogue as well as for pioneering new innovative approaches on the policy and practice front.  </a:t>
            </a:r>
          </a:p>
          <a:p>
            <a:endParaRPr lang="en-GB" noProof="0" dirty="0"/>
          </a:p>
        </p:txBody>
      </p:sp>
      <p:sp>
        <p:nvSpPr>
          <p:cNvPr id="4" name="Tijdelijke aanduiding voor dianummer 3"/>
          <p:cNvSpPr>
            <a:spLocks noGrp="1"/>
          </p:cNvSpPr>
          <p:nvPr>
            <p:ph type="sldNum" sz="quarter" idx="10"/>
          </p:nvPr>
        </p:nvSpPr>
        <p:spPr/>
        <p:txBody>
          <a:bodyPr/>
          <a:lstStyle/>
          <a:p>
            <a:fld id="{DC59CBD8-0DA8-964D-AFEE-808EAF37BE57}" type="slidenum">
              <a:rPr lang="da-DK" smtClean="0"/>
              <a:pPr/>
              <a:t>10</a:t>
            </a:fld>
            <a:endParaRPr lang="da-DK"/>
          </a:p>
        </p:txBody>
      </p:sp>
    </p:spTree>
    <p:extLst>
      <p:ext uri="{BB962C8B-B14F-4D97-AF65-F5344CB8AC3E}">
        <p14:creationId xmlns:p14="http://schemas.microsoft.com/office/powerpoint/2010/main" val="2069769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xfrm>
            <a:off x="381000" y="685800"/>
            <a:ext cx="6096000" cy="3429000"/>
          </a:xfrm>
          <a:ln/>
        </p:spPr>
      </p:sp>
      <p:sp>
        <p:nvSpPr>
          <p:cNvPr id="5123"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b="1" dirty="0"/>
              <a:t>Optional slides on some of our key policy messages</a:t>
            </a:r>
            <a:endParaRPr lang="nl-NL"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nl-NL" dirty="0"/>
          </a:p>
          <a:p>
            <a:r>
              <a:rPr lang="en-GB" dirty="0">
                <a:latin typeface="Arial" charset="0"/>
                <a:ea typeface="MS PGothic" charset="0"/>
                <a:cs typeface="Arial" charset="0"/>
              </a:rPr>
              <a:t>This – and the next 3 slides – can be 'hidden' if you as facilitator do not want to go into these details.</a:t>
            </a:r>
          </a:p>
        </p:txBody>
      </p:sp>
      <p:sp>
        <p:nvSpPr>
          <p:cNvPr id="5124"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BE7F91E5-CC7E-9C4C-AF26-C7A16BBB3AA3}" type="slidenum">
              <a:rPr lang="da-DK"/>
              <a:pPr/>
              <a:t>11</a:t>
            </a:fld>
            <a:endParaRPr lang="da-DK"/>
          </a:p>
        </p:txBody>
      </p:sp>
    </p:spTree>
    <p:extLst>
      <p:ext uri="{BB962C8B-B14F-4D97-AF65-F5344CB8AC3E}">
        <p14:creationId xmlns:p14="http://schemas.microsoft.com/office/powerpoint/2010/main" val="2174881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l-NL" b="1" dirty="0"/>
              <a:t>Optional slides on some of our key policy messages</a:t>
            </a:r>
            <a:endParaRPr lang="nl-NL" dirty="0"/>
          </a:p>
          <a:p>
            <a:pPr marL="0" marR="0" indent="0" algn="l" defTabSz="914400" rtl="0" eaLnBrk="0" fontAlgn="base" latinLnBrk="0" hangingPunct="0">
              <a:lnSpc>
                <a:spcPct val="100000"/>
              </a:lnSpc>
              <a:spcBef>
                <a:spcPct val="30000"/>
              </a:spcBef>
              <a:spcAft>
                <a:spcPct val="0"/>
              </a:spcAft>
              <a:buClrTx/>
              <a:buSzTx/>
              <a:buFontTx/>
              <a:buNone/>
              <a:tabLst/>
              <a:defRPr/>
            </a:pPr>
            <a:endParaRPr lang="nl-NL" dirty="0"/>
          </a:p>
          <a:p>
            <a:pPr marL="0" marR="0" indent="0" algn="l" defTabSz="914400" rtl="0" eaLnBrk="0" fontAlgn="base" latinLnBrk="0" hangingPunct="0">
              <a:lnSpc>
                <a:spcPct val="100000"/>
              </a:lnSpc>
              <a:spcBef>
                <a:spcPct val="30000"/>
              </a:spcBef>
              <a:spcAft>
                <a:spcPct val="0"/>
              </a:spcAft>
              <a:buClrTx/>
              <a:buSzTx/>
              <a:buFontTx/>
              <a:buNone/>
              <a:tabLst/>
              <a:defRPr/>
            </a:pPr>
            <a:r>
              <a:rPr lang="nl-NL" dirty="0"/>
              <a:t>As auxilliary to government, the Red Cross Red Crescent Movement brings coherence with common key messages on climate variability and change, to inform improved approaches to climate risk management. As stated in the IFRC Framework for Climate Action towards 2017, we call on governments and key stakeholders to realize the following four key policy asks.</a:t>
            </a:r>
          </a:p>
          <a:p>
            <a:pPr marL="0" marR="0" indent="0" algn="l" defTabSz="914400" rtl="0" eaLnBrk="0" fontAlgn="base" latinLnBrk="0" hangingPunct="0">
              <a:lnSpc>
                <a:spcPct val="100000"/>
              </a:lnSpc>
              <a:spcBef>
                <a:spcPct val="30000"/>
              </a:spcBef>
              <a:spcAft>
                <a:spcPct val="0"/>
              </a:spcAft>
              <a:buClrTx/>
              <a:buSzTx/>
              <a:buFontTx/>
              <a:buNone/>
              <a:tabLst/>
              <a:defRPr/>
            </a:pPr>
            <a:endParaRPr lang="nl-NL"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a-DK" dirty="0"/>
              <a:t>The </a:t>
            </a:r>
            <a:r>
              <a:rPr lang="da-DK" dirty="0" err="1"/>
              <a:t>example</a:t>
            </a:r>
            <a:r>
              <a:rPr lang="da-DK" dirty="0"/>
              <a:t>: </a:t>
            </a:r>
            <a:r>
              <a:rPr lang="da-DK" dirty="0" err="1"/>
              <a:t>see</a:t>
            </a:r>
            <a:r>
              <a:rPr lang="da-DK" dirty="0"/>
              <a:t> </a:t>
            </a:r>
            <a:r>
              <a:rPr lang="da-DK" dirty="0" err="1"/>
              <a:t>further</a:t>
            </a:r>
            <a:r>
              <a:rPr lang="da-DK" dirty="0"/>
              <a:t> in </a:t>
            </a:r>
            <a:r>
              <a:rPr lang="da-DK" dirty="0" err="1"/>
              <a:t>this</a:t>
            </a:r>
            <a:r>
              <a:rPr lang="da-DK" dirty="0"/>
              <a:t> news </a:t>
            </a:r>
            <a:r>
              <a:rPr lang="da-DK" dirty="0" err="1"/>
              <a:t>piece</a:t>
            </a:r>
            <a:r>
              <a:rPr lang="da-DK" dirty="0"/>
              <a:t>: https://www.climatecentre.org/news/842/planning-climate-action-in-the-philippines-the-local-way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DC59CBD8-0DA8-964D-AFEE-808EAF37BE57}" type="slidenum">
              <a:rPr lang="da-DK" smtClean="0"/>
              <a:pPr/>
              <a:t>12</a:t>
            </a:fld>
            <a:endParaRPr lang="da-DK"/>
          </a:p>
        </p:txBody>
      </p:sp>
    </p:spTree>
    <p:extLst>
      <p:ext uri="{BB962C8B-B14F-4D97-AF65-F5344CB8AC3E}">
        <p14:creationId xmlns:p14="http://schemas.microsoft.com/office/powerpoint/2010/main" val="3770115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nl-NL" b="1" dirty="0"/>
              <a:t>Optional slides on some of our key policy messages</a:t>
            </a:r>
            <a:endParaRPr lang="nl-NL" dirty="0"/>
          </a:p>
          <a:p>
            <a:pPr>
              <a:spcBef>
                <a:spcPts val="0"/>
              </a:spcBef>
              <a:spcAft>
                <a:spcPts val="600"/>
              </a:spcAft>
            </a:pPr>
            <a:endParaRPr lang="da-DK" sz="1200" dirty="0">
              <a:solidFill>
                <a:srgbClr val="403E3F"/>
              </a:solidFill>
              <a:latin typeface="Arial" panose="020B0604020202020204" pitchFamily="34" charset="0"/>
            </a:endParaRPr>
          </a:p>
          <a:p>
            <a:pPr>
              <a:spcBef>
                <a:spcPts val="0"/>
              </a:spcBef>
              <a:spcAft>
                <a:spcPts val="600"/>
              </a:spcAft>
            </a:pPr>
            <a:r>
              <a:rPr lang="da-DK" sz="1200" dirty="0">
                <a:solidFill>
                  <a:srgbClr val="403E3F"/>
                </a:solidFill>
                <a:latin typeface="Arial" panose="020B0604020202020204" pitchFamily="34" charset="0"/>
              </a:rPr>
              <a:t>See more information at </a:t>
            </a:r>
            <a:r>
              <a:rPr lang="da-DK" sz="1200" dirty="0" err="1">
                <a:solidFill>
                  <a:srgbClr val="403E3F"/>
                </a:solidFill>
                <a:latin typeface="Arial" panose="020B0604020202020204" pitchFamily="34" charset="0"/>
              </a:rPr>
              <a:t>this</a:t>
            </a:r>
            <a:r>
              <a:rPr lang="da-DK" sz="1200" dirty="0">
                <a:solidFill>
                  <a:srgbClr val="403E3F"/>
                </a:solidFill>
                <a:latin typeface="Arial" panose="020B0604020202020204" pitchFamily="34" charset="0"/>
              </a:rPr>
              <a:t> news </a:t>
            </a:r>
            <a:r>
              <a:rPr lang="da-DK" sz="1200" dirty="0" err="1">
                <a:solidFill>
                  <a:srgbClr val="403E3F"/>
                </a:solidFill>
                <a:latin typeface="Arial" panose="020B0604020202020204" pitchFamily="34" charset="0"/>
              </a:rPr>
              <a:t>piece</a:t>
            </a:r>
            <a:r>
              <a:rPr lang="da-DK" sz="1200" dirty="0">
                <a:solidFill>
                  <a:srgbClr val="403E3F"/>
                </a:solidFill>
                <a:latin typeface="Arial" panose="020B0604020202020204" pitchFamily="34" charset="0"/>
              </a:rPr>
              <a:t>: https://www.climatecentre.org/news/943/social-protection-thata-s-sensitive-to-shocks-a-a-national-prioritya-in-malawi</a:t>
            </a:r>
          </a:p>
          <a:p>
            <a:pPr>
              <a:spcBef>
                <a:spcPts val="0"/>
              </a:spcBef>
              <a:spcAft>
                <a:spcPts val="600"/>
              </a:spcAft>
            </a:pPr>
            <a:endParaRPr lang="en-GB" sz="1200" dirty="0">
              <a:solidFill>
                <a:srgbClr val="403E3F"/>
              </a:solidFill>
              <a:latin typeface="Arial" panose="020B0604020202020204" pitchFamily="34" charset="0"/>
            </a:endParaRPr>
          </a:p>
          <a:p>
            <a:pPr>
              <a:spcBef>
                <a:spcPts val="0"/>
              </a:spcBef>
              <a:spcAft>
                <a:spcPts val="600"/>
              </a:spcAft>
            </a:pPr>
            <a:r>
              <a:rPr lang="en-GB" sz="1200" dirty="0">
                <a:solidFill>
                  <a:srgbClr val="403E3F"/>
                </a:solidFill>
                <a:latin typeface="Arial" panose="020B0604020202020204" pitchFamily="34" charset="0"/>
              </a:rPr>
              <a:t>And also, more details on the process: </a:t>
            </a:r>
          </a:p>
          <a:p>
            <a:r>
              <a:rPr lang="en-US" sz="1200" kern="1200" dirty="0">
                <a:solidFill>
                  <a:schemeClr val="tx1"/>
                </a:solidFill>
                <a:effectLst/>
                <a:latin typeface="Arial" pitchFamily="34" charset="0"/>
                <a:ea typeface="MS PGothic" panose="020B0600070205080204" pitchFamily="34" charset="-128"/>
                <a:cs typeface="Arial" pitchFamily="34" charset="0"/>
              </a:rPr>
              <a:t>In September 2017, the Government </a:t>
            </a:r>
            <a:r>
              <a:rPr lang="en-US" sz="1200" kern="1200" dirty="0" err="1">
                <a:solidFill>
                  <a:schemeClr val="tx1"/>
                </a:solidFill>
                <a:effectLst/>
                <a:latin typeface="Arial" pitchFamily="34" charset="0"/>
                <a:ea typeface="MS PGothic" panose="020B0600070205080204" pitchFamily="34" charset="-128"/>
                <a:cs typeface="Arial" pitchFamily="34" charset="0"/>
              </a:rPr>
              <a:t>finalised</a:t>
            </a:r>
            <a:r>
              <a:rPr lang="en-US" sz="1200" kern="1200" dirty="0">
                <a:solidFill>
                  <a:schemeClr val="tx1"/>
                </a:solidFill>
                <a:effectLst/>
                <a:latin typeface="Arial" pitchFamily="34" charset="0"/>
                <a:ea typeface="MS PGothic" panose="020B0600070205080204" pitchFamily="34" charset="-128"/>
                <a:cs typeface="Arial" pitchFamily="34" charset="0"/>
              </a:rPr>
              <a:t> the revised Malawi National Social Support Programme II (MNSSP II), which sets out the strategic vision and objectives for the provision of social support in Malawi from 2017 to 2022. This document was developed with input from the ECHO partners (which included the Malawi Red Cross alongside Concern Worldwide and COOPI), </a:t>
            </a:r>
            <a:r>
              <a:rPr lang="en-GB" sz="1200" kern="1200" dirty="0">
                <a:solidFill>
                  <a:schemeClr val="tx1"/>
                </a:solidFill>
                <a:effectLst/>
                <a:latin typeface="Arial" pitchFamily="34" charset="0"/>
                <a:ea typeface="MS PGothic" panose="020B0600070205080204" pitchFamily="34" charset="-128"/>
                <a:cs typeface="Arial" pitchFamily="34" charset="0"/>
              </a:rPr>
              <a:t> </a:t>
            </a:r>
            <a:r>
              <a:rPr lang="en-US" sz="1200" kern="1200" dirty="0">
                <a:solidFill>
                  <a:schemeClr val="tx1"/>
                </a:solidFill>
                <a:effectLst/>
                <a:latin typeface="Arial" pitchFamily="34" charset="0"/>
                <a:ea typeface="MS PGothic" panose="020B0600070205080204" pitchFamily="34" charset="-128"/>
                <a:cs typeface="Arial" pitchFamily="34" charset="0"/>
              </a:rPr>
              <a:t>who participated in the review and development process and contributed in particular to the development of the focus on Shock-Sensitive Social Protection in MNSSP II. </a:t>
            </a:r>
          </a:p>
          <a:p>
            <a:r>
              <a:rPr lang="en-US" sz="1200" kern="1200" dirty="0">
                <a:solidFill>
                  <a:schemeClr val="tx1"/>
                </a:solidFill>
                <a:effectLst/>
                <a:latin typeface="Arial" pitchFamily="34" charset="0"/>
                <a:ea typeface="MS PGothic" panose="020B0600070205080204" pitchFamily="34" charset="-128"/>
                <a:cs typeface="Arial" pitchFamily="34" charset="0"/>
              </a:rPr>
              <a:t>The ECHO partners’ input to the MNSSP II process was informed by a Joint ECHO Partners strategy document which set out a wide and comprehensive vision for the Social Protection Programme in Malawi, with a set of proposed short, medium and longer-term outcomes under 6 priority areas. </a:t>
            </a:r>
          </a:p>
          <a:p>
            <a:r>
              <a:rPr lang="en-US" sz="1200" kern="1200" dirty="0">
                <a:solidFill>
                  <a:schemeClr val="tx1"/>
                </a:solidFill>
                <a:effectLst/>
                <a:latin typeface="Arial" pitchFamily="34" charset="0"/>
                <a:ea typeface="MS PGothic" panose="020B0600070205080204" pitchFamily="34" charset="-128"/>
                <a:cs typeface="Arial" pitchFamily="34" charset="0"/>
              </a:rPr>
              <a:t>The MNSSP II has a clear set of thematic priorities, which includes Shock Sensitive Social Protection. </a:t>
            </a:r>
          </a:p>
          <a:p>
            <a:pPr>
              <a:spcBef>
                <a:spcPts val="0"/>
              </a:spcBef>
              <a:spcAft>
                <a:spcPts val="600"/>
              </a:spcAft>
            </a:pPr>
            <a:endParaRPr lang="en-GB" sz="1200" dirty="0">
              <a:solidFill>
                <a:srgbClr val="403E3F"/>
              </a:solidFill>
              <a:latin typeface="Arial" panose="020B0604020202020204" pitchFamily="34" charset="0"/>
            </a:endParaRPr>
          </a:p>
          <a:p>
            <a:pPr>
              <a:spcBef>
                <a:spcPts val="0"/>
              </a:spcBef>
              <a:spcAft>
                <a:spcPts val="600"/>
              </a:spcAft>
            </a:pPr>
            <a:endParaRPr lang="en-GB" sz="1200" dirty="0">
              <a:solidFill>
                <a:srgbClr val="403E3F"/>
              </a:solidFill>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DC59CBD8-0DA8-964D-AFEE-808EAF37BE57}" type="slidenum">
              <a:rPr lang="da-DK" smtClean="0"/>
              <a:pPr/>
              <a:t>13</a:t>
            </a:fld>
            <a:endParaRPr lang="da-DK"/>
          </a:p>
        </p:txBody>
      </p:sp>
    </p:spTree>
    <p:extLst>
      <p:ext uri="{BB962C8B-B14F-4D97-AF65-F5344CB8AC3E}">
        <p14:creationId xmlns:p14="http://schemas.microsoft.com/office/powerpoint/2010/main" val="3802284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b="1" dirty="0"/>
              <a:t>Optional slides on some of our key policy messages</a:t>
            </a:r>
            <a:endParaRPr lang="nl-NL" dirty="0"/>
          </a:p>
          <a:p>
            <a:endParaRPr lang="en-US" dirty="0"/>
          </a:p>
          <a:p>
            <a:r>
              <a:rPr lang="en-US" dirty="0"/>
              <a:t>See Module 2a for special presentations and exercises on Forecast-based Financing (</a:t>
            </a:r>
            <a:r>
              <a:rPr lang="en-US" dirty="0" err="1"/>
              <a:t>FbF</a:t>
            </a:r>
            <a:r>
              <a:rPr lang="en-US" dirty="0"/>
              <a:t>).</a:t>
            </a:r>
          </a:p>
          <a:p>
            <a:endParaRPr lang="en-US" dirty="0"/>
          </a:p>
          <a:p>
            <a:r>
              <a:rPr lang="en-US" dirty="0"/>
              <a:t>See this news piece for links to more in-depth information on </a:t>
            </a:r>
            <a:r>
              <a:rPr lang="en-US" dirty="0" err="1"/>
              <a:t>FbF</a:t>
            </a:r>
            <a:r>
              <a:rPr lang="en-US" dirty="0"/>
              <a:t>: https://www.climatecentre.org/programmes-engagement/forecast-based-financing</a:t>
            </a:r>
          </a:p>
          <a:p>
            <a:endParaRPr lang="en-US" dirty="0"/>
          </a:p>
          <a:p>
            <a:r>
              <a:rPr lang="en-US" dirty="0"/>
              <a:t>Case study on </a:t>
            </a:r>
            <a:r>
              <a:rPr lang="en-US" dirty="0" err="1"/>
              <a:t>FbF</a:t>
            </a:r>
            <a:r>
              <a:rPr lang="en-US" dirty="0"/>
              <a:t> in Peru:</a:t>
            </a:r>
          </a:p>
          <a:p>
            <a:r>
              <a:rPr lang="en-US" dirty="0"/>
              <a:t>http://climatecentre.org/downloads/files/NotaTecnicaFEN%20-%20Ingles%2020set2016.pdf</a:t>
            </a:r>
          </a:p>
          <a:p>
            <a:endParaRPr lang="en-US" dirty="0"/>
          </a:p>
        </p:txBody>
      </p:sp>
      <p:sp>
        <p:nvSpPr>
          <p:cNvPr id="4" name="Slide Number Placeholder 3"/>
          <p:cNvSpPr>
            <a:spLocks noGrp="1"/>
          </p:cNvSpPr>
          <p:nvPr>
            <p:ph type="sldNum" sz="quarter" idx="10"/>
          </p:nvPr>
        </p:nvSpPr>
        <p:spPr/>
        <p:txBody>
          <a:bodyPr/>
          <a:lstStyle/>
          <a:p>
            <a:fld id="{DC59CBD8-0DA8-964D-AFEE-808EAF37BE57}" type="slidenum">
              <a:rPr lang="da-DK" smtClean="0"/>
              <a:pPr/>
              <a:t>14</a:t>
            </a:fld>
            <a:endParaRPr lang="da-DK"/>
          </a:p>
        </p:txBody>
      </p:sp>
    </p:spTree>
    <p:extLst>
      <p:ext uri="{BB962C8B-B14F-4D97-AF65-F5344CB8AC3E}">
        <p14:creationId xmlns:p14="http://schemas.microsoft.com/office/powerpoint/2010/main" val="2604292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xfrm>
            <a:off x="381000" y="685800"/>
            <a:ext cx="6096000" cy="3429000"/>
          </a:xfrm>
          <a:ln/>
        </p:spPr>
      </p:sp>
      <p:sp>
        <p:nvSpPr>
          <p:cNvPr id="5123"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da-DK" dirty="0" err="1">
                <a:latin typeface="Calibri" charset="0"/>
                <a:ea typeface="MS PGothic" charset="0"/>
                <a:cs typeface="Arial" charset="0"/>
              </a:rPr>
              <a:t>Depending</a:t>
            </a:r>
            <a:r>
              <a:rPr lang="da-DK" dirty="0">
                <a:latin typeface="Calibri" charset="0"/>
                <a:ea typeface="MS PGothic" charset="0"/>
                <a:cs typeface="Arial" charset="0"/>
              </a:rPr>
              <a:t> on the </a:t>
            </a:r>
            <a:r>
              <a:rPr lang="da-DK" dirty="0" err="1">
                <a:latin typeface="Calibri" charset="0"/>
                <a:ea typeface="MS PGothic" charset="0"/>
                <a:cs typeface="Arial" charset="0"/>
              </a:rPr>
              <a:t>audience</a:t>
            </a:r>
            <a:r>
              <a:rPr lang="da-DK" dirty="0">
                <a:latin typeface="Calibri" charset="0"/>
                <a:ea typeface="MS PGothic" charset="0"/>
                <a:cs typeface="Arial" charset="0"/>
              </a:rPr>
              <a:t>, time – and facilitator </a:t>
            </a:r>
            <a:r>
              <a:rPr lang="da-DK" dirty="0" err="1">
                <a:latin typeface="Calibri" charset="0"/>
                <a:ea typeface="MS PGothic" charset="0"/>
                <a:cs typeface="Arial" charset="0"/>
              </a:rPr>
              <a:t>skills</a:t>
            </a:r>
            <a:r>
              <a:rPr lang="da-DK" dirty="0">
                <a:latin typeface="Calibri" charset="0"/>
                <a:ea typeface="MS PGothic" charset="0"/>
                <a:cs typeface="Arial" charset="0"/>
              </a:rPr>
              <a:t> and </a:t>
            </a:r>
            <a:r>
              <a:rPr lang="da-DK" dirty="0" err="1">
                <a:latin typeface="Calibri" charset="0"/>
                <a:ea typeface="MS PGothic" charset="0"/>
                <a:cs typeface="Arial" charset="0"/>
              </a:rPr>
              <a:t>comfort</a:t>
            </a:r>
            <a:r>
              <a:rPr lang="da-DK" dirty="0">
                <a:latin typeface="Calibri" charset="0"/>
                <a:ea typeface="MS PGothic" charset="0"/>
                <a:cs typeface="Arial" charset="0"/>
              </a:rPr>
              <a:t> zone - </a:t>
            </a:r>
            <a:r>
              <a:rPr lang="da-DK" dirty="0" err="1">
                <a:latin typeface="Calibri" charset="0"/>
                <a:ea typeface="MS PGothic" charset="0"/>
                <a:cs typeface="Arial" charset="0"/>
              </a:rPr>
              <a:t>you</a:t>
            </a:r>
            <a:r>
              <a:rPr lang="da-DK" dirty="0">
                <a:latin typeface="Calibri" charset="0"/>
                <a:ea typeface="MS PGothic" charset="0"/>
                <a:cs typeface="Arial" charset="0"/>
              </a:rPr>
              <a:t> as facilitator </a:t>
            </a:r>
            <a:r>
              <a:rPr lang="da-DK" dirty="0" err="1">
                <a:latin typeface="Calibri" charset="0"/>
                <a:ea typeface="MS PGothic" charset="0"/>
                <a:cs typeface="Arial" charset="0"/>
              </a:rPr>
              <a:t>may</a:t>
            </a:r>
            <a:r>
              <a:rPr lang="da-DK" dirty="0">
                <a:latin typeface="Calibri" charset="0"/>
                <a:ea typeface="MS PGothic" charset="0"/>
                <a:cs typeface="Arial" charset="0"/>
              </a:rPr>
              <a:t> </a:t>
            </a:r>
            <a:r>
              <a:rPr lang="da-DK" dirty="0" err="1">
                <a:latin typeface="Calibri" charset="0"/>
                <a:ea typeface="MS PGothic" charset="0"/>
                <a:cs typeface="Arial" charset="0"/>
              </a:rPr>
              <a:t>consider</a:t>
            </a:r>
            <a:r>
              <a:rPr lang="da-DK" dirty="0">
                <a:latin typeface="Calibri" charset="0"/>
                <a:ea typeface="MS PGothic" charset="0"/>
                <a:cs typeface="Arial" charset="0"/>
              </a:rPr>
              <a:t> </a:t>
            </a:r>
            <a:r>
              <a:rPr lang="da-DK" dirty="0" err="1">
                <a:latin typeface="Calibri" charset="0"/>
                <a:ea typeface="MS PGothic" charset="0"/>
                <a:cs typeface="Arial" charset="0"/>
              </a:rPr>
              <a:t>using</a:t>
            </a:r>
            <a:r>
              <a:rPr lang="da-DK" dirty="0">
                <a:latin typeface="Calibri" charset="0"/>
                <a:ea typeface="MS PGothic" charset="0"/>
                <a:cs typeface="Arial" charset="0"/>
              </a:rPr>
              <a:t> </a:t>
            </a:r>
            <a:r>
              <a:rPr lang="da-DK" dirty="0" err="1">
                <a:latin typeface="Calibri" charset="0"/>
                <a:ea typeface="MS PGothic" charset="0"/>
                <a:cs typeface="Arial" charset="0"/>
              </a:rPr>
              <a:t>some</a:t>
            </a:r>
            <a:r>
              <a:rPr lang="da-DK" dirty="0">
                <a:latin typeface="Calibri" charset="0"/>
                <a:ea typeface="MS PGothic" charset="0"/>
                <a:cs typeface="Arial" charset="0"/>
              </a:rPr>
              <a:t> of the </a:t>
            </a:r>
            <a:r>
              <a:rPr lang="da-DK" dirty="0" err="1">
                <a:latin typeface="Calibri" charset="0"/>
                <a:ea typeface="MS PGothic" charset="0"/>
                <a:cs typeface="Arial" charset="0"/>
              </a:rPr>
              <a:t>questions</a:t>
            </a:r>
            <a:r>
              <a:rPr lang="da-DK" dirty="0">
                <a:latin typeface="Calibri" charset="0"/>
                <a:ea typeface="MS PGothic" charset="0"/>
                <a:cs typeface="Arial" charset="0"/>
              </a:rPr>
              <a:t> </a:t>
            </a:r>
            <a:r>
              <a:rPr lang="da-DK" dirty="0" err="1">
                <a:latin typeface="Calibri" charset="0"/>
                <a:ea typeface="MS PGothic" charset="0"/>
                <a:cs typeface="Arial" charset="0"/>
              </a:rPr>
              <a:t>below</a:t>
            </a:r>
            <a:r>
              <a:rPr lang="da-DK" dirty="0">
                <a:latin typeface="Calibri" charset="0"/>
                <a:ea typeface="MS PGothic" charset="0"/>
                <a:cs typeface="Arial" charset="0"/>
              </a:rPr>
              <a:t> </a:t>
            </a:r>
            <a:r>
              <a:rPr lang="da-DK" dirty="0" err="1">
                <a:latin typeface="Calibri" charset="0"/>
                <a:ea typeface="MS PGothic" charset="0"/>
                <a:cs typeface="Arial" charset="0"/>
              </a:rPr>
              <a:t>during</a:t>
            </a:r>
            <a:r>
              <a:rPr lang="da-DK" dirty="0">
                <a:latin typeface="Calibri" charset="0"/>
                <a:ea typeface="MS PGothic" charset="0"/>
                <a:cs typeface="Arial" charset="0"/>
              </a:rPr>
              <a:t> the session (not </a:t>
            </a:r>
            <a:r>
              <a:rPr lang="da-DK" dirty="0" err="1">
                <a:latin typeface="Calibri" charset="0"/>
                <a:ea typeface="MS PGothic" charset="0"/>
                <a:cs typeface="Arial" charset="0"/>
              </a:rPr>
              <a:t>necessarily</a:t>
            </a:r>
            <a:r>
              <a:rPr lang="da-DK" dirty="0">
                <a:latin typeface="Calibri" charset="0"/>
                <a:ea typeface="MS PGothic" charset="0"/>
                <a:cs typeface="Arial" charset="0"/>
              </a:rPr>
              <a:t> at </a:t>
            </a:r>
            <a:r>
              <a:rPr lang="da-DK" dirty="0" err="1">
                <a:latin typeface="Calibri" charset="0"/>
                <a:ea typeface="MS PGothic" charset="0"/>
                <a:cs typeface="Arial" charset="0"/>
              </a:rPr>
              <a:t>this</a:t>
            </a:r>
            <a:r>
              <a:rPr lang="da-DK" dirty="0">
                <a:latin typeface="Calibri" charset="0"/>
                <a:ea typeface="MS PGothic" charset="0"/>
                <a:cs typeface="Arial" charset="0"/>
              </a:rPr>
              <a:t> </a:t>
            </a:r>
            <a:r>
              <a:rPr lang="da-DK" dirty="0" err="1">
                <a:latin typeface="Calibri" charset="0"/>
                <a:ea typeface="MS PGothic" charset="0"/>
                <a:cs typeface="Arial" charset="0"/>
              </a:rPr>
              <a:t>particular</a:t>
            </a:r>
            <a:r>
              <a:rPr lang="da-DK" dirty="0">
                <a:latin typeface="Calibri" charset="0"/>
                <a:ea typeface="MS PGothic" charset="0"/>
                <a:cs typeface="Arial" charset="0"/>
              </a:rPr>
              <a:t> slide) :</a:t>
            </a:r>
            <a:endParaRPr lang="en-GB" dirty="0">
              <a:latin typeface="Calibri" charset="0"/>
              <a:ea typeface="MS PGothic" charset="0"/>
              <a:cs typeface="Arial" charset="0"/>
            </a:endParaRPr>
          </a:p>
          <a:p>
            <a:r>
              <a:rPr lang="en-GB" dirty="0">
                <a:latin typeface="Calibri" charset="0"/>
                <a:ea typeface="MS PGothic" charset="0"/>
                <a:cs typeface="Arial" charset="0"/>
              </a:rPr>
              <a:t>#1: Has your NS participated at COP? If so - what was one major disappointment in this engagement and what was one major highlight?</a:t>
            </a:r>
          </a:p>
          <a:p>
            <a:r>
              <a:rPr lang="en-GB" dirty="0">
                <a:latin typeface="Calibri" charset="0"/>
                <a:ea typeface="MS PGothic" charset="0"/>
                <a:cs typeface="Arial" charset="0"/>
              </a:rPr>
              <a:t>#2: Has your NS actively discussed climate change issues with your Government/representative throughout the years? If yes, what was the most exiting result?</a:t>
            </a:r>
          </a:p>
          <a:p>
            <a:r>
              <a:rPr lang="en-GB" dirty="0">
                <a:latin typeface="Calibri" charset="0"/>
                <a:ea typeface="MS PGothic" charset="0"/>
                <a:cs typeface="Arial" charset="0"/>
              </a:rPr>
              <a:t>#3: Do you think your NS will engage in the short term with your Government to engage on NDCs or NAPs?</a:t>
            </a:r>
          </a:p>
          <a:p>
            <a:r>
              <a:rPr lang="en-GB" dirty="0">
                <a:latin typeface="Calibri" charset="0"/>
                <a:ea typeface="MS PGothic" charset="0"/>
                <a:cs typeface="Arial" charset="0"/>
              </a:rPr>
              <a:t>#4: Have you considered making a pledge with your government on climate change at the International Conference?</a:t>
            </a:r>
          </a:p>
          <a:p>
            <a:r>
              <a:rPr lang="en-GB" dirty="0">
                <a:latin typeface="Calibri" charset="0"/>
                <a:ea typeface="MS PGothic" charset="0"/>
                <a:cs typeface="Arial" charset="0"/>
              </a:rPr>
              <a:t>#5: Has your NS in past 10 year been involved in climate change related programming/ resilience programming (with climate focus)? What has been your most successful experience with climate change related programming?</a:t>
            </a:r>
          </a:p>
          <a:p>
            <a:r>
              <a:rPr lang="en-GB" dirty="0">
                <a:latin typeface="Calibri" charset="0"/>
                <a:ea typeface="MS PGothic" charset="0"/>
                <a:cs typeface="Arial" charset="0"/>
              </a:rPr>
              <a:t>#6: Has your NS been involved in NAP dialogues?</a:t>
            </a:r>
          </a:p>
          <a:p>
            <a:endParaRPr lang="en-GB" b="1" dirty="0">
              <a:latin typeface="Arial" charset="0"/>
              <a:ea typeface="MS PGothic" charset="0"/>
              <a:cs typeface="Arial" charset="0"/>
            </a:endParaRPr>
          </a:p>
        </p:txBody>
      </p:sp>
      <p:sp>
        <p:nvSpPr>
          <p:cNvPr id="5124"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BE7F91E5-CC7E-9C4C-AF26-C7A16BBB3AA3}" type="slidenum">
              <a:rPr lang="da-DK"/>
              <a:pPr/>
              <a:t>15</a:t>
            </a:fld>
            <a:endParaRPr lang="da-DK"/>
          </a:p>
        </p:txBody>
      </p:sp>
    </p:spTree>
    <p:extLst>
      <p:ext uri="{BB962C8B-B14F-4D97-AF65-F5344CB8AC3E}">
        <p14:creationId xmlns:p14="http://schemas.microsoft.com/office/powerpoint/2010/main" val="1525393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AC8F5835-227A-4658-BFF6-2E588766E469}"/>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0427066C-F4DC-4555-8CF4-C48020BB545C}"/>
              </a:ext>
            </a:extLst>
          </p:cNvPr>
          <p:cNvSpPr>
            <a:spLocks noGrp="1"/>
          </p:cNvSpPr>
          <p:nvPr>
            <p:ph type="body" idx="1"/>
          </p:nvPr>
        </p:nvSpPr>
        <p:spPr/>
        <p:txBody>
          <a:bodyPr/>
          <a:lstStyle/>
          <a:p>
            <a:r>
              <a:rPr lang="en-GB" dirty="0">
                <a:latin typeface="Calibri" charset="0"/>
                <a:ea typeface="MS PGothic" charset="0"/>
                <a:cs typeface="Arial" charset="0"/>
              </a:rPr>
              <a:t> Explain: </a:t>
            </a:r>
          </a:p>
          <a:p>
            <a:pPr eaLnBrk="1" hangingPunct="1">
              <a:spcBef>
                <a:spcPct val="20000"/>
              </a:spcBef>
              <a:buClr>
                <a:srgbClr val="651C15"/>
              </a:buClr>
              <a:buFont typeface="Arial" charset="0"/>
              <a:buChar char="•"/>
              <a:defRPr/>
            </a:pPr>
            <a:r>
              <a:rPr lang="en-US" b="0" dirty="0">
                <a:cs typeface="Arial" charset="0"/>
              </a:rPr>
              <a:t>UNFCCC as climate change architecture</a:t>
            </a:r>
            <a:endParaRPr lang="en-GB" b="0" dirty="0">
              <a:cs typeface="Arial" charset="0"/>
            </a:endParaRPr>
          </a:p>
          <a:p>
            <a:pPr eaLnBrk="1" hangingPunct="1">
              <a:spcBef>
                <a:spcPct val="20000"/>
              </a:spcBef>
              <a:buClr>
                <a:srgbClr val="651C15"/>
              </a:buClr>
              <a:buFont typeface="Arial" charset="0"/>
              <a:buChar char="•"/>
              <a:defRPr/>
            </a:pPr>
            <a:r>
              <a:rPr lang="en-GB" b="0" dirty="0">
                <a:cs typeface="Arial" charset="0"/>
              </a:rPr>
              <a:t>Yearly COPs (2015: Paris; 2017: Bonn; 2018: Katowice; 2019 Chile )</a:t>
            </a:r>
          </a:p>
          <a:p>
            <a:pPr eaLnBrk="1" hangingPunct="1">
              <a:spcBef>
                <a:spcPct val="20000"/>
              </a:spcBef>
              <a:buClr>
                <a:srgbClr val="651C15"/>
              </a:buClr>
              <a:buFont typeface="Arial" charset="0"/>
              <a:buChar char="•"/>
              <a:defRPr/>
            </a:pPr>
            <a:r>
              <a:rPr lang="en-GB" b="0" dirty="0">
                <a:cs typeface="Arial" charset="0"/>
              </a:rPr>
              <a:t>Myriad standing bodies and working groups, but </a:t>
            </a:r>
            <a:r>
              <a:rPr lang="en-GB" b="1" dirty="0">
                <a:cs typeface="Arial" charset="0"/>
              </a:rPr>
              <a:t>three main pillars: Mitigation, Adaptation, Loss</a:t>
            </a:r>
            <a:r>
              <a:rPr lang="en-GB" b="1" baseline="0" dirty="0">
                <a:cs typeface="Arial" charset="0"/>
              </a:rPr>
              <a:t> and Damage</a:t>
            </a:r>
            <a:r>
              <a:rPr lang="en-GB" b="0" baseline="0" dirty="0">
                <a:cs typeface="Arial" charset="0"/>
              </a:rPr>
              <a:t>.</a:t>
            </a:r>
          </a:p>
          <a:p>
            <a:pPr eaLnBrk="1" hangingPunct="1">
              <a:spcBef>
                <a:spcPct val="20000"/>
              </a:spcBef>
              <a:buClr>
                <a:srgbClr val="651C15"/>
              </a:buClr>
              <a:buFont typeface="Arial" charset="0"/>
              <a:buChar char="•"/>
              <a:defRPr/>
            </a:pPr>
            <a:r>
              <a:rPr lang="en-GB" b="0" baseline="0" dirty="0">
                <a:cs typeface="Arial" charset="0"/>
              </a:rPr>
              <a:t>Paris can be seen as a major stepping stone. It shows the commitment, which is favourable for transitions towards green development. It is however not enough to ensure we can limit disastrous climate change scenarios in the future. More on this in the next slide.   </a:t>
            </a:r>
            <a:endParaRPr lang="en-GB" b="0" dirty="0">
              <a:cs typeface="Arial" charset="0"/>
            </a:endParaRPr>
          </a:p>
          <a:p>
            <a:pPr eaLnBrk="1" hangingPunct="1">
              <a:spcBef>
                <a:spcPct val="20000"/>
              </a:spcBef>
              <a:buClr>
                <a:srgbClr val="651C15"/>
              </a:buClr>
              <a:buFont typeface="Arial" charset="0"/>
              <a:buChar char="•"/>
              <a:defRPr/>
            </a:pPr>
            <a:r>
              <a:rPr lang="en-GB" b="0" dirty="0">
                <a:cs typeface="Arial" charset="0"/>
              </a:rPr>
              <a:t>Green Climate Fund</a:t>
            </a:r>
          </a:p>
          <a:p>
            <a:pPr eaLnBrk="1" hangingPunct="1">
              <a:spcBef>
                <a:spcPct val="20000"/>
              </a:spcBef>
              <a:buClr>
                <a:srgbClr val="651C15"/>
              </a:buClr>
              <a:buFont typeface="Arial" charset="0"/>
              <a:buChar char="•"/>
              <a:defRPr/>
            </a:pPr>
            <a:r>
              <a:rPr lang="en-GB" b="0" dirty="0">
                <a:cs typeface="Arial" charset="0"/>
              </a:rPr>
              <a:t>Nationally Determined</a:t>
            </a:r>
            <a:r>
              <a:rPr lang="en-GB" b="0" baseline="0" dirty="0">
                <a:cs typeface="Arial" charset="0"/>
              </a:rPr>
              <a:t> Contributions</a:t>
            </a:r>
            <a:endParaRPr lang="en-GB" b="0" dirty="0">
              <a:cs typeface="Arial" charset="0"/>
            </a:endParaRPr>
          </a:p>
          <a:p>
            <a:endParaRPr lang="nl-NL" b="0" dirty="0"/>
          </a:p>
          <a:p>
            <a:r>
              <a:rPr lang="nl-NL" b="0" dirty="0"/>
              <a:t>Strong </a:t>
            </a:r>
            <a:r>
              <a:rPr lang="nl-NL" b="1" dirty="0"/>
              <a:t>mitigation goal</a:t>
            </a:r>
            <a:r>
              <a:rPr lang="nl-NL" b="0" dirty="0"/>
              <a:t>: </a:t>
            </a:r>
          </a:p>
          <a:p>
            <a:pPr>
              <a:defRPr/>
            </a:pPr>
            <a:endParaRPr lang="en-GB" dirty="0"/>
          </a:p>
        </p:txBody>
      </p:sp>
      <p:sp>
        <p:nvSpPr>
          <p:cNvPr id="78851" name="Slide Number Placeholder 3">
            <a:extLst>
              <a:ext uri="{FF2B5EF4-FFF2-40B4-BE49-F238E27FC236}">
                <a16:creationId xmlns:a16="http://schemas.microsoft.com/office/drawing/2014/main" id="{F697D6A1-7F91-4666-A1D1-20D6D173D4C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478FC6-A48D-4D20-BF20-365027B65A4C}" type="slidenum">
              <a:rPr kumimoji="0" lang="da-DK"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da-DK"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ChangeArrowheads="1" noTextEdit="1"/>
          </p:cNvSpPr>
          <p:nvPr>
            <p:ph type="sldImg"/>
          </p:nvPr>
        </p:nvSpPr>
        <p:spPr>
          <a:xfrm>
            <a:off x="381000" y="685800"/>
            <a:ext cx="6096000" cy="3429000"/>
          </a:xfrm>
          <a:ln/>
        </p:spPr>
      </p:sp>
      <p:sp>
        <p:nvSpPr>
          <p:cNvPr id="21507"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a:latin typeface="Arial" charset="0"/>
                <a:ea typeface="MS PGothic" charset="0"/>
                <a:cs typeface="Arial" charset="0"/>
                <a:sym typeface="Wingdings" charset="0"/>
              </a:rPr>
              <a:t>The current commitments in the NDCs are not enough to keep warming below 2 degrees</a:t>
            </a:r>
          </a:p>
          <a:p>
            <a:pPr eaLnBrk="1" hangingPunct="1">
              <a:spcBef>
                <a:spcPct val="0"/>
              </a:spcBef>
            </a:pPr>
            <a:endParaRPr lang="en-US" dirty="0">
              <a:latin typeface="Arial" charset="0"/>
              <a:ea typeface="MS PGothic" charset="0"/>
              <a:cs typeface="Arial" charset="0"/>
              <a:sym typeface="Wingdings" charset="0"/>
            </a:endParaRPr>
          </a:p>
          <a:p>
            <a:pPr eaLnBrk="1" hangingPunct="1">
              <a:spcBef>
                <a:spcPct val="0"/>
              </a:spcBef>
            </a:pPr>
            <a:r>
              <a:rPr lang="en-US" dirty="0">
                <a:latin typeface="Arial" charset="0"/>
                <a:ea typeface="MS PGothic" charset="0"/>
                <a:cs typeface="Arial" charset="0"/>
                <a:sym typeface="Wingdings" charset="0"/>
              </a:rPr>
              <a:t>189 intended NDCs covers countries emitting 95% of global emissions, i.e. remarkable level of participation</a:t>
            </a:r>
          </a:p>
          <a:p>
            <a:pPr eaLnBrk="1" hangingPunct="1">
              <a:spcBef>
                <a:spcPct val="0"/>
              </a:spcBef>
            </a:pPr>
            <a:r>
              <a:rPr lang="en-US" dirty="0">
                <a:latin typeface="Arial" charset="0"/>
                <a:ea typeface="MS PGothic" charset="0"/>
                <a:cs typeface="Arial" charset="0"/>
                <a:sym typeface="Wingdings" charset="0"/>
              </a:rPr>
              <a:t>But the collective efforts committed in the NDCs so far will lead to an approximately 3</a:t>
            </a:r>
            <a:r>
              <a:rPr lang="en-US" baseline="30000" dirty="0">
                <a:latin typeface="Arial" charset="0"/>
                <a:ea typeface="MS PGothic" charset="0"/>
                <a:cs typeface="Arial" charset="0"/>
                <a:sym typeface="Wingdings" charset="0"/>
              </a:rPr>
              <a:t>0</a:t>
            </a:r>
            <a:r>
              <a:rPr lang="en-US" dirty="0">
                <a:latin typeface="Arial" charset="0"/>
                <a:ea typeface="MS PGothic" charset="0"/>
                <a:cs typeface="Arial" charset="0"/>
                <a:sym typeface="Wingdings" charset="0"/>
              </a:rPr>
              <a:t>C temperature increase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0" dirty="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b="0" dirty="0">
                <a:cs typeface="Arial" charset="0"/>
              </a:rPr>
              <a:t>Emphasis on role for non-state actors to help increase those ambitions</a:t>
            </a:r>
          </a:p>
          <a:p>
            <a:endParaRPr lang="en-US" dirty="0">
              <a:latin typeface="Arial" charset="0"/>
              <a:ea typeface="MS PGothic" charset="0"/>
              <a:cs typeface="Arial" charset="0"/>
            </a:endParaRPr>
          </a:p>
        </p:txBody>
      </p:sp>
      <p:sp>
        <p:nvSpPr>
          <p:cNvPr id="21508"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A75A3A11-A0FD-2549-94CE-F3E8206C102D}" type="slidenum">
              <a:rPr lang="en-US"/>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eaLnBrk="1" hangingPunct="1">
              <a:spcBef>
                <a:spcPct val="20000"/>
              </a:spcBef>
              <a:buClr>
                <a:srgbClr val="651C15"/>
              </a:buClr>
              <a:buFont typeface="Arial" charset="0"/>
              <a:buNone/>
              <a:defRPr/>
            </a:pPr>
            <a:r>
              <a:rPr lang="en-GB" dirty="0">
                <a:cs typeface="Arial" charset="0"/>
              </a:rPr>
              <a:t>Paris Agreement</a:t>
            </a:r>
          </a:p>
          <a:p>
            <a:pPr marL="171450" indent="-171450" eaLnBrk="1" hangingPunct="1">
              <a:spcBef>
                <a:spcPct val="20000"/>
              </a:spcBef>
              <a:buClr>
                <a:srgbClr val="651C15"/>
              </a:buClr>
              <a:buFont typeface="Arial" panose="020B0604020202020204" pitchFamily="34" charset="0"/>
              <a:buChar char="•"/>
              <a:defRPr/>
            </a:pPr>
            <a:r>
              <a:rPr lang="en-GB" dirty="0">
                <a:cs typeface="Arial" charset="0"/>
              </a:rPr>
              <a:t>establishes a global goal on ‘adaptation of enhancing adaptive</a:t>
            </a:r>
            <a:r>
              <a:rPr lang="en-GB" baseline="0" dirty="0">
                <a:cs typeface="Arial" charset="0"/>
              </a:rPr>
              <a:t> </a:t>
            </a:r>
            <a:r>
              <a:rPr lang="en-GB" dirty="0">
                <a:cs typeface="Arial" charset="0"/>
              </a:rPr>
              <a:t>capacity, strengthening resilience and reducing vulnerability to climate change’</a:t>
            </a:r>
          </a:p>
          <a:p>
            <a:pPr marL="171450" indent="-171450" eaLnBrk="1" hangingPunct="1">
              <a:spcBef>
                <a:spcPct val="20000"/>
              </a:spcBef>
              <a:buClr>
                <a:srgbClr val="651C15"/>
              </a:buClr>
              <a:buFont typeface="Arial" panose="020B0604020202020204" pitchFamily="34" charset="0"/>
              <a:buChar char="•"/>
              <a:defRPr/>
            </a:pPr>
            <a:r>
              <a:rPr lang="en-GB" dirty="0">
                <a:cs typeface="Arial" charset="0"/>
              </a:rPr>
              <a:t>Recognises adaptation efforts of developing countries, recognising costs of adaptation</a:t>
            </a:r>
          </a:p>
          <a:p>
            <a:pPr marL="171450" indent="-171450" eaLnBrk="1" hangingPunct="1">
              <a:spcBef>
                <a:spcPct val="20000"/>
              </a:spcBef>
              <a:buClr>
                <a:srgbClr val="651C15"/>
              </a:buClr>
              <a:buFont typeface="Arial" panose="020B0604020202020204" pitchFamily="34" charset="0"/>
              <a:buChar char="•"/>
              <a:defRPr/>
            </a:pPr>
            <a:r>
              <a:rPr lang="en-GB" dirty="0">
                <a:cs typeface="Arial" charset="0"/>
              </a:rPr>
              <a:t>Action approach should be: country-driven, gender responsive, participatory, transparent, taking into consideration vulnerable groups, communities and ecosystems, based on science and local knowledge, with a view to integrating into socioeconomic and environmental policies and actions</a:t>
            </a:r>
          </a:p>
          <a:p>
            <a:pPr marL="171450" indent="-171450" eaLnBrk="1" hangingPunct="1">
              <a:spcBef>
                <a:spcPct val="20000"/>
              </a:spcBef>
              <a:buClr>
                <a:srgbClr val="651C15"/>
              </a:buClr>
              <a:buFont typeface="Arial" panose="020B0604020202020204" pitchFamily="34" charset="0"/>
              <a:buChar char="•"/>
              <a:defRPr/>
            </a:pPr>
            <a:r>
              <a:rPr lang="da-DK" dirty="0">
                <a:cs typeface="Arial" charset="0"/>
              </a:rPr>
              <a:t>C</a:t>
            </a:r>
            <a:r>
              <a:rPr lang="en-GB" dirty="0" err="1">
                <a:cs typeface="Arial" charset="0"/>
              </a:rPr>
              <a:t>ountries</a:t>
            </a:r>
            <a:r>
              <a:rPr lang="en-GB" dirty="0">
                <a:cs typeface="Arial" charset="0"/>
              </a:rPr>
              <a:t> have to submit periodic adaptation communication</a:t>
            </a:r>
          </a:p>
          <a:p>
            <a:pPr marL="171450" indent="-171450" eaLnBrk="1" hangingPunct="1">
              <a:spcBef>
                <a:spcPct val="20000"/>
              </a:spcBef>
              <a:buClr>
                <a:srgbClr val="651C15"/>
              </a:buClr>
              <a:buFont typeface="Arial" panose="020B0604020202020204" pitchFamily="34" charset="0"/>
              <a:buChar char="•"/>
              <a:defRPr/>
            </a:pPr>
            <a:r>
              <a:rPr lang="en-GB" dirty="0">
                <a:cs typeface="Arial" charset="0"/>
              </a:rPr>
              <a:t>The monitoring of Paris Agreement progress ("Global stocktake") shall recognise adaptation efforts, enhance adaptation efforts, review adequacy and effectiveness of  adaptation and support for adaptation; review overall progress on global goal for adaptation</a:t>
            </a:r>
          </a:p>
          <a:p>
            <a:endParaRPr lang="nl-NL" dirty="0"/>
          </a:p>
        </p:txBody>
      </p:sp>
      <p:sp>
        <p:nvSpPr>
          <p:cNvPr id="4" name="Tijdelijke aanduiding voor dianummer 3"/>
          <p:cNvSpPr>
            <a:spLocks noGrp="1"/>
          </p:cNvSpPr>
          <p:nvPr>
            <p:ph type="sldNum" sz="quarter" idx="10"/>
          </p:nvPr>
        </p:nvSpPr>
        <p:spPr/>
        <p:txBody>
          <a:bodyPr/>
          <a:lstStyle/>
          <a:p>
            <a:fld id="{DC59CBD8-0DA8-964D-AFEE-808EAF37BE57}" type="slidenum">
              <a:rPr lang="da-DK" smtClean="0"/>
              <a:pPr/>
              <a:t>18</a:t>
            </a:fld>
            <a:endParaRPr lang="da-DK"/>
          </a:p>
        </p:txBody>
      </p:sp>
    </p:spTree>
    <p:extLst>
      <p:ext uri="{BB962C8B-B14F-4D97-AF65-F5344CB8AC3E}">
        <p14:creationId xmlns:p14="http://schemas.microsoft.com/office/powerpoint/2010/main" val="3115829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xfrm>
            <a:off x="381000" y="685800"/>
            <a:ext cx="6096000" cy="3429000"/>
          </a:xfrm>
          <a:ln/>
        </p:spPr>
      </p:sp>
      <p:sp>
        <p:nvSpPr>
          <p:cNvPr id="5123"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da-DK" b="0" dirty="0">
                <a:latin typeface="Arial" charset="0"/>
                <a:ea typeface="MS PGothic" charset="0"/>
                <a:cs typeface="Arial" charset="0"/>
              </a:rPr>
              <a:t>A separate </a:t>
            </a:r>
            <a:r>
              <a:rPr lang="da-DK" b="0" dirty="0" err="1">
                <a:latin typeface="Arial" charset="0"/>
                <a:ea typeface="MS PGothic" charset="0"/>
                <a:cs typeface="Arial" charset="0"/>
              </a:rPr>
              <a:t>presentation</a:t>
            </a:r>
            <a:r>
              <a:rPr lang="da-DK" b="0" dirty="0">
                <a:latin typeface="Arial" charset="0"/>
                <a:ea typeface="MS PGothic" charset="0"/>
                <a:cs typeface="Arial" charset="0"/>
              </a:rPr>
              <a:t> in the CTK </a:t>
            </a:r>
            <a:r>
              <a:rPr lang="da-DK" b="0" dirty="0" err="1">
                <a:latin typeface="Arial" charset="0"/>
                <a:ea typeface="MS PGothic" charset="0"/>
                <a:cs typeface="Arial" charset="0"/>
              </a:rPr>
              <a:t>module</a:t>
            </a:r>
            <a:r>
              <a:rPr lang="da-DK" b="0" dirty="0">
                <a:latin typeface="Arial" charset="0"/>
                <a:ea typeface="MS PGothic" charset="0"/>
                <a:cs typeface="Arial" charset="0"/>
              </a:rPr>
              <a:t> </a:t>
            </a:r>
            <a:r>
              <a:rPr lang="da-DK" b="0" dirty="0" err="1">
                <a:latin typeface="Arial" charset="0"/>
                <a:ea typeface="MS PGothic" charset="0"/>
                <a:cs typeface="Arial" charset="0"/>
              </a:rPr>
              <a:t>providees</a:t>
            </a:r>
            <a:r>
              <a:rPr lang="da-DK" b="0" dirty="0">
                <a:latin typeface="Arial" charset="0"/>
                <a:ea typeface="MS PGothic" charset="0"/>
                <a:cs typeface="Arial" charset="0"/>
              </a:rPr>
              <a:t> more detail on </a:t>
            </a:r>
            <a:r>
              <a:rPr lang="da-DK" b="0" dirty="0" err="1">
                <a:latin typeface="Arial" charset="0"/>
                <a:ea typeface="MS PGothic" charset="0"/>
                <a:cs typeface="Arial" charset="0"/>
              </a:rPr>
              <a:t>how</a:t>
            </a:r>
            <a:r>
              <a:rPr lang="da-DK" b="0" dirty="0">
                <a:latin typeface="Arial" charset="0"/>
                <a:ea typeface="MS PGothic" charset="0"/>
                <a:cs typeface="Arial" charset="0"/>
              </a:rPr>
              <a:t> National </a:t>
            </a:r>
            <a:r>
              <a:rPr lang="da-DK" b="0" dirty="0" err="1">
                <a:latin typeface="Arial" charset="0"/>
                <a:ea typeface="MS PGothic" charset="0"/>
                <a:cs typeface="Arial" charset="0"/>
              </a:rPr>
              <a:t>Societies</a:t>
            </a:r>
            <a:r>
              <a:rPr lang="da-DK" b="0" dirty="0">
                <a:latin typeface="Arial" charset="0"/>
                <a:ea typeface="MS PGothic" charset="0"/>
                <a:cs typeface="Arial" charset="0"/>
              </a:rPr>
              <a:t> </a:t>
            </a:r>
            <a:r>
              <a:rPr lang="da-DK" b="0" dirty="0" err="1">
                <a:latin typeface="Arial" charset="0"/>
                <a:ea typeface="MS PGothic" charset="0"/>
                <a:cs typeface="Arial" charset="0"/>
              </a:rPr>
              <a:t>can</a:t>
            </a:r>
            <a:r>
              <a:rPr lang="da-DK" b="0" dirty="0">
                <a:latin typeface="Arial" charset="0"/>
                <a:ea typeface="MS PGothic" charset="0"/>
                <a:cs typeface="Arial" charset="0"/>
              </a:rPr>
              <a:t> </a:t>
            </a:r>
            <a:r>
              <a:rPr lang="da-DK" b="0" dirty="0" err="1">
                <a:latin typeface="Arial" charset="0"/>
                <a:ea typeface="MS PGothic" charset="0"/>
                <a:cs typeface="Arial" charset="0"/>
              </a:rPr>
              <a:t>engage</a:t>
            </a:r>
            <a:r>
              <a:rPr lang="da-DK" b="0" dirty="0">
                <a:latin typeface="Arial" charset="0"/>
                <a:ea typeface="MS PGothic" charset="0"/>
                <a:cs typeface="Arial" charset="0"/>
              </a:rPr>
              <a:t> </a:t>
            </a:r>
            <a:r>
              <a:rPr lang="da-DK" b="1" dirty="0" err="1">
                <a:latin typeface="Arial" charset="0"/>
                <a:ea typeface="MS PGothic" charset="0"/>
                <a:cs typeface="Arial" charset="0"/>
              </a:rPr>
              <a:t>nationally</a:t>
            </a:r>
            <a:r>
              <a:rPr lang="da-DK" b="0" dirty="0">
                <a:latin typeface="Arial" charset="0"/>
                <a:ea typeface="MS PGothic" charset="0"/>
                <a:cs typeface="Arial" charset="0"/>
              </a:rPr>
              <a:t> and </a:t>
            </a:r>
            <a:r>
              <a:rPr lang="da-DK" b="0" dirty="0" err="1">
                <a:latin typeface="Arial" charset="0"/>
                <a:ea typeface="MS PGothic" charset="0"/>
                <a:cs typeface="Arial" charset="0"/>
              </a:rPr>
              <a:t>locally</a:t>
            </a:r>
            <a:r>
              <a:rPr lang="da-DK" b="0" dirty="0">
                <a:latin typeface="Arial" charset="0"/>
                <a:ea typeface="MS PGothic" charset="0"/>
                <a:cs typeface="Arial" charset="0"/>
              </a:rPr>
              <a:t> – so </a:t>
            </a:r>
            <a:r>
              <a:rPr lang="da-DK" b="0" dirty="0" err="1">
                <a:latin typeface="Arial" charset="0"/>
                <a:ea typeface="MS PGothic" charset="0"/>
                <a:cs typeface="Arial" charset="0"/>
              </a:rPr>
              <a:t>here</a:t>
            </a:r>
            <a:r>
              <a:rPr lang="da-DK" b="0" dirty="0">
                <a:latin typeface="Arial" charset="0"/>
                <a:ea typeface="MS PGothic" charset="0"/>
                <a:cs typeface="Arial" charset="0"/>
              </a:rPr>
              <a:t> just a summary of </a:t>
            </a:r>
            <a:r>
              <a:rPr lang="da-DK" b="0" dirty="0" err="1">
                <a:latin typeface="Arial" charset="0"/>
                <a:ea typeface="MS PGothic" charset="0"/>
                <a:cs typeface="Arial" charset="0"/>
              </a:rPr>
              <a:t>key</a:t>
            </a:r>
            <a:r>
              <a:rPr lang="da-DK" b="0" dirty="0">
                <a:latin typeface="Arial" charset="0"/>
                <a:ea typeface="MS PGothic" charset="0"/>
                <a:cs typeface="Arial" charset="0"/>
              </a:rPr>
              <a:t> points</a:t>
            </a:r>
          </a:p>
          <a:p>
            <a:endParaRPr lang="da-DK" b="0" dirty="0">
              <a:latin typeface="Arial" charset="0"/>
              <a:ea typeface="MS PGothic" charset="0"/>
              <a:cs typeface="Arial" charset="0"/>
            </a:endParaRPr>
          </a:p>
        </p:txBody>
      </p:sp>
      <p:sp>
        <p:nvSpPr>
          <p:cNvPr id="5124"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BE7F91E5-CC7E-9C4C-AF26-C7A16BBB3AA3}" type="slidenum">
              <a:rPr lang="da-DK"/>
              <a:pPr/>
              <a:t>21</a:t>
            </a:fld>
            <a:endParaRPr lang="da-DK"/>
          </a:p>
        </p:txBody>
      </p:sp>
    </p:spTree>
    <p:extLst>
      <p:ext uri="{BB962C8B-B14F-4D97-AF65-F5344CB8AC3E}">
        <p14:creationId xmlns:p14="http://schemas.microsoft.com/office/powerpoint/2010/main" val="3560041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E0FEED93-A1FD-7B4E-9BB9-1B4C8623FCF1}" type="slidenum">
              <a:rPr lang="da-DK"/>
              <a:pPr/>
              <a:t>2</a:t>
            </a:fld>
            <a:endParaRPr lang="da-DK"/>
          </a:p>
        </p:txBody>
      </p:sp>
      <p:sp>
        <p:nvSpPr>
          <p:cNvPr id="7171" name="Rectangle 2"/>
          <p:cNvSpPr>
            <a:spLocks noGrp="1" noRot="1" noChangeAspect="1" noChangeArrowheads="1" noTextEdit="1"/>
          </p:cNvSpPr>
          <p:nvPr>
            <p:ph type="sldImg"/>
          </p:nvPr>
        </p:nvSpPr>
        <p:spPr>
          <a:xfrm>
            <a:off x="381000" y="685800"/>
            <a:ext cx="6094413" cy="3429000"/>
          </a:xfrm>
          <a:ln/>
        </p:spPr>
      </p:sp>
      <p:sp>
        <p:nvSpPr>
          <p:cNvPr id="7172"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GB" dirty="0">
                <a:latin typeface="Times New Roman" charset="0"/>
                <a:ea typeface="MS PGothic" charset="0"/>
                <a:cs typeface="Arial" charset="0"/>
              </a:rPr>
              <a:t>Policy dialogue – advocacy or humanitarian diplomacy – is necessary as we believe many international commitments made by governments are not yet implemented nationally or locally, or in a way that builds the resilience of the most vulnerable people.</a:t>
            </a:r>
            <a:br>
              <a:rPr lang="en-GB" dirty="0">
                <a:latin typeface="Times New Roman" charset="0"/>
                <a:ea typeface="MS PGothic" charset="0"/>
                <a:cs typeface="Arial" charset="0"/>
              </a:rPr>
            </a:br>
            <a:r>
              <a:rPr lang="en-GB" dirty="0">
                <a:latin typeface="Times New Roman" charset="0"/>
                <a:ea typeface="MS PGothic" charset="0"/>
                <a:cs typeface="Arial" charset="0"/>
              </a:rPr>
              <a:t> </a:t>
            </a:r>
            <a:br>
              <a:rPr lang="en-GB" dirty="0">
                <a:latin typeface="Times New Roman" charset="0"/>
                <a:ea typeface="MS PGothic" charset="0"/>
                <a:cs typeface="Arial" charset="0"/>
              </a:rPr>
            </a:br>
            <a:r>
              <a:rPr lang="en-GB" dirty="0">
                <a:latin typeface="Times New Roman" charset="0"/>
                <a:ea typeface="MS PGothic" charset="0"/>
                <a:cs typeface="Arial" charset="0"/>
              </a:rPr>
              <a:t>Our</a:t>
            </a:r>
            <a:r>
              <a:rPr lang="en-GB" baseline="0" dirty="0">
                <a:latin typeface="Times New Roman" charset="0"/>
                <a:ea typeface="MS PGothic" charset="0"/>
                <a:cs typeface="Arial" charset="0"/>
              </a:rPr>
              <a:t> aims on the policy dialogues are fully a</a:t>
            </a:r>
            <a:r>
              <a:rPr lang="nl-NL" dirty="0"/>
              <a:t>ligned with the IFRC Framework for Climate Action towards 2020 to create a policy environment conducive to harnessing the collective action of the Red Cross Red Crescent Movement and its partners.</a:t>
            </a:r>
          </a:p>
          <a:p>
            <a:pPr marL="0" marR="0" indent="0" algn="l" defTabSz="457200" rtl="0" eaLnBrk="1" fontAlgn="base" latinLnBrk="0" hangingPunct="1">
              <a:lnSpc>
                <a:spcPct val="100000"/>
              </a:lnSpc>
              <a:spcBef>
                <a:spcPct val="0"/>
              </a:spcBef>
              <a:spcAft>
                <a:spcPct val="0"/>
              </a:spcAft>
              <a:buClrTx/>
              <a:buSzTx/>
              <a:buFontTx/>
              <a:buNone/>
              <a:tabLst/>
              <a:defRPr/>
            </a:pPr>
            <a:endParaRPr lang="nl-NL" dirty="0"/>
          </a:p>
          <a:p>
            <a:pPr marL="0" marR="0" indent="0" algn="l" defTabSz="457200" rtl="0" eaLnBrk="1" fontAlgn="base" latinLnBrk="0" hangingPunct="1">
              <a:lnSpc>
                <a:spcPct val="100000"/>
              </a:lnSpc>
              <a:spcBef>
                <a:spcPct val="0"/>
              </a:spcBef>
              <a:spcAft>
                <a:spcPct val="0"/>
              </a:spcAft>
              <a:buClrTx/>
              <a:buSzTx/>
              <a:buFontTx/>
              <a:buNone/>
              <a:tabLst/>
              <a:defRPr/>
            </a:pPr>
            <a:r>
              <a:rPr lang="nl-NL" dirty="0"/>
              <a:t>As illustrated all the efforts in capacity building, climate-smart practice, partnerships and 'greening' is aimed at reducing the impact on vulnerable people.</a:t>
            </a:r>
          </a:p>
          <a:p>
            <a:pPr defTabSz="457200" eaLnBrk="1" hangingPunct="1">
              <a:spcBef>
                <a:spcPct val="0"/>
              </a:spcBef>
            </a:pPr>
            <a:endParaRPr lang="en-GB" dirty="0">
              <a:latin typeface="Times New Roman" charset="0"/>
              <a:ea typeface="MS PGothic"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ChangeArrowheads="1" noTextEdit="1"/>
          </p:cNvSpPr>
          <p:nvPr>
            <p:ph type="sldImg"/>
          </p:nvPr>
        </p:nvSpPr>
        <p:spPr>
          <a:xfrm>
            <a:off x="381000" y="685800"/>
            <a:ext cx="6096000" cy="3429000"/>
          </a:xfrm>
          <a:ln/>
        </p:spPr>
      </p:sp>
      <p:sp>
        <p:nvSpPr>
          <p:cNvPr id="26627" name="Notes Placeholder 2"/>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a-DK" sz="1200" dirty="0" err="1">
                <a:latin typeface="Arial" charset="0"/>
                <a:ea typeface="MS PGothic" charset="0"/>
                <a:cs typeface="Arial" charset="0"/>
              </a:rPr>
              <a:t>Consider</a:t>
            </a:r>
            <a:r>
              <a:rPr lang="da-DK" sz="1200" dirty="0">
                <a:latin typeface="Arial" charset="0"/>
                <a:ea typeface="MS PGothic" charset="0"/>
                <a:cs typeface="Arial" charset="0"/>
              </a:rPr>
              <a:t> </a:t>
            </a:r>
            <a:r>
              <a:rPr lang="da-DK" sz="1200" i="1" dirty="0" err="1">
                <a:latin typeface="Arial" charset="0"/>
                <a:ea typeface="MS PGothic" charset="0"/>
                <a:cs typeface="Arial" charset="0"/>
              </a:rPr>
              <a:t>joining</a:t>
            </a:r>
            <a:r>
              <a:rPr lang="da-DK" sz="1200" i="1" dirty="0">
                <a:latin typeface="Arial" charset="0"/>
                <a:ea typeface="MS PGothic" charset="0"/>
                <a:cs typeface="Arial" charset="0"/>
              </a:rPr>
              <a:t> the IFRC delegation to UNFCCC </a:t>
            </a:r>
            <a:r>
              <a:rPr lang="da-DK" sz="1200" i="1" dirty="0" err="1">
                <a:latin typeface="Arial" charset="0"/>
                <a:ea typeface="MS PGothic" charset="0"/>
                <a:cs typeface="Arial" charset="0"/>
              </a:rPr>
              <a:t>COPs</a:t>
            </a:r>
            <a:r>
              <a:rPr lang="da-DK" sz="1200" i="1" dirty="0">
                <a:latin typeface="Arial" charset="0"/>
                <a:ea typeface="MS PGothic" charset="0"/>
                <a:cs typeface="Arial" charset="0"/>
              </a:rPr>
              <a:t> </a:t>
            </a:r>
            <a:r>
              <a:rPr lang="da-DK" sz="1200" dirty="0">
                <a:latin typeface="Arial" charset="0"/>
                <a:ea typeface="MS PGothic" charset="0"/>
                <a:cs typeface="Arial" charset="0"/>
              </a:rPr>
              <a:t>– to </a:t>
            </a:r>
            <a:r>
              <a:rPr lang="da-DK" sz="1200" dirty="0" err="1">
                <a:latin typeface="Arial" charset="0"/>
                <a:ea typeface="MS PGothic" charset="0"/>
                <a:cs typeface="Arial" charset="0"/>
              </a:rPr>
              <a:t>share</a:t>
            </a:r>
            <a:r>
              <a:rPr lang="da-DK" sz="1200" dirty="0">
                <a:latin typeface="Arial" charset="0"/>
                <a:ea typeface="MS PGothic" charset="0"/>
                <a:cs typeface="Arial" charset="0"/>
              </a:rPr>
              <a:t> </a:t>
            </a:r>
            <a:r>
              <a:rPr lang="da-DK" sz="1200" dirty="0" err="1">
                <a:latin typeface="Arial" charset="0"/>
                <a:ea typeface="MS PGothic" charset="0"/>
                <a:cs typeface="Arial" charset="0"/>
              </a:rPr>
              <a:t>experiences</a:t>
            </a:r>
            <a:r>
              <a:rPr lang="da-DK" sz="1200" dirty="0">
                <a:latin typeface="Arial" charset="0"/>
                <a:ea typeface="MS PGothic" charset="0"/>
                <a:cs typeface="Arial" charset="0"/>
              </a:rPr>
              <a:t> and </a:t>
            </a:r>
            <a:r>
              <a:rPr lang="da-DK" sz="1200" dirty="0" err="1">
                <a:latin typeface="Arial" charset="0"/>
                <a:ea typeface="MS PGothic" charset="0"/>
                <a:cs typeface="Arial" charset="0"/>
              </a:rPr>
              <a:t>use</a:t>
            </a:r>
            <a:r>
              <a:rPr lang="da-DK" sz="1200" dirty="0">
                <a:latin typeface="Arial" charset="0"/>
                <a:ea typeface="MS PGothic" charset="0"/>
                <a:cs typeface="Arial" charset="0"/>
              </a:rPr>
              <a:t> a </a:t>
            </a:r>
            <a:r>
              <a:rPr lang="da-DK" sz="1200" dirty="0" err="1">
                <a:latin typeface="Arial" charset="0"/>
                <a:ea typeface="MS PGothic" charset="0"/>
                <a:cs typeface="Arial" charset="0"/>
              </a:rPr>
              <a:t>unique</a:t>
            </a:r>
            <a:r>
              <a:rPr lang="da-DK" sz="1200" dirty="0">
                <a:latin typeface="Arial" charset="0"/>
                <a:ea typeface="MS PGothic" charset="0"/>
                <a:cs typeface="Arial" charset="0"/>
              </a:rPr>
              <a:t> </a:t>
            </a:r>
            <a:r>
              <a:rPr lang="da-DK" sz="1200" dirty="0" err="1">
                <a:latin typeface="Arial" charset="0"/>
                <a:ea typeface="MS PGothic" charset="0"/>
                <a:cs typeface="Arial" charset="0"/>
              </a:rPr>
              <a:t>opportunity</a:t>
            </a:r>
            <a:r>
              <a:rPr lang="da-DK" sz="1200" dirty="0">
                <a:latin typeface="Arial" charset="0"/>
                <a:ea typeface="MS PGothic" charset="0"/>
                <a:cs typeface="Arial" charset="0"/>
              </a:rPr>
              <a:t> to support and </a:t>
            </a:r>
            <a:r>
              <a:rPr lang="da-DK" sz="1200" dirty="0" err="1">
                <a:latin typeface="Arial" charset="0"/>
                <a:ea typeface="MS PGothic" charset="0"/>
                <a:cs typeface="Arial" charset="0"/>
              </a:rPr>
              <a:t>interact</a:t>
            </a:r>
            <a:r>
              <a:rPr lang="da-DK" sz="1200" dirty="0">
                <a:latin typeface="Arial" charset="0"/>
                <a:ea typeface="MS PGothic" charset="0"/>
                <a:cs typeface="Arial" charset="0"/>
              </a:rPr>
              <a:t> with </a:t>
            </a:r>
            <a:r>
              <a:rPr lang="da-DK" sz="1200" dirty="0" err="1">
                <a:latin typeface="Arial" charset="0"/>
                <a:ea typeface="MS PGothic" charset="0"/>
                <a:cs typeface="Arial" charset="0"/>
              </a:rPr>
              <a:t>your</a:t>
            </a:r>
            <a:r>
              <a:rPr lang="da-DK" sz="1200" dirty="0">
                <a:latin typeface="Arial" charset="0"/>
                <a:ea typeface="MS PGothic" charset="0"/>
                <a:cs typeface="Arial" charset="0"/>
              </a:rPr>
              <a:t> national </a:t>
            </a:r>
            <a:r>
              <a:rPr lang="da-DK" sz="1200" dirty="0" err="1">
                <a:latin typeface="Arial" charset="0"/>
                <a:ea typeface="MS PGothic" charset="0"/>
                <a:cs typeface="Arial" charset="0"/>
              </a:rPr>
              <a:t>government</a:t>
            </a:r>
            <a:r>
              <a:rPr lang="da-DK" sz="1200" dirty="0">
                <a:latin typeface="Arial" charset="0"/>
                <a:ea typeface="MS PGothic" charset="0"/>
                <a:cs typeface="Arial" charset="0"/>
              </a:rPr>
              <a:t> delegation</a:t>
            </a:r>
            <a:endParaRPr lang="en-GB" sz="1200" dirty="0">
              <a:latin typeface="Arial" charset="0"/>
              <a:ea typeface="MS PGothic" charset="0"/>
              <a:cs typeface="Arial" charset="0"/>
            </a:endParaRPr>
          </a:p>
          <a:p>
            <a:br>
              <a:rPr lang="en-GB" dirty="0">
                <a:latin typeface="Arial" charset="0"/>
                <a:ea typeface="MS PGothic" charset="0"/>
                <a:cs typeface="Arial" charset="0"/>
              </a:rPr>
            </a:br>
            <a:r>
              <a:rPr lang="en-GB" dirty="0">
                <a:latin typeface="Arial" charset="0"/>
                <a:ea typeface="MS PGothic" charset="0"/>
                <a:cs typeface="Arial" charset="0"/>
              </a:rPr>
              <a:t>We need to try to:</a:t>
            </a:r>
          </a:p>
          <a:p>
            <a:r>
              <a:rPr lang="nl-NL" sz="1200" kern="1200" dirty="0">
                <a:solidFill>
                  <a:schemeClr val="tx1"/>
                </a:solidFill>
                <a:effectLst/>
                <a:latin typeface="Arial" pitchFamily="34" charset="0"/>
                <a:ea typeface="MS PGothic" panose="020B0600070205080204" pitchFamily="34" charset="-128"/>
                <a:cs typeface="Arial" pitchFamily="34" charset="0"/>
              </a:rPr>
              <a:t>1.1 </a:t>
            </a:r>
            <a:r>
              <a:rPr lang="nl-NL" sz="1200" b="1" kern="1200" dirty="0">
                <a:solidFill>
                  <a:schemeClr val="tx1"/>
                </a:solidFill>
                <a:effectLst/>
                <a:latin typeface="Arial" pitchFamily="34" charset="0"/>
                <a:ea typeface="MS PGothic" panose="020B0600070205080204" pitchFamily="34" charset="-128"/>
                <a:cs typeface="Arial" pitchFamily="34" charset="0"/>
              </a:rPr>
              <a:t>Support design </a:t>
            </a:r>
            <a:r>
              <a:rPr lang="nl-NL" sz="1200" b="1" kern="1200" dirty="0" err="1">
                <a:solidFill>
                  <a:schemeClr val="tx1"/>
                </a:solidFill>
                <a:effectLst/>
                <a:latin typeface="Arial" pitchFamily="34" charset="0"/>
                <a:ea typeface="MS PGothic" panose="020B0600070205080204" pitchFamily="34" charset="-128"/>
                <a:cs typeface="Arial" pitchFamily="34" charset="0"/>
              </a:rPr>
              <a:t>and</a:t>
            </a:r>
            <a:r>
              <a:rPr lang="nl-NL" sz="1200" b="1" kern="1200" dirty="0">
                <a:solidFill>
                  <a:schemeClr val="tx1"/>
                </a:solidFill>
                <a:effectLst/>
                <a:latin typeface="Arial" pitchFamily="34" charset="0"/>
                <a:ea typeface="MS PGothic" panose="020B0600070205080204" pitchFamily="34" charset="-128"/>
                <a:cs typeface="Arial" pitchFamily="34" charset="0"/>
              </a:rPr>
              <a:t> </a:t>
            </a:r>
            <a:r>
              <a:rPr lang="nl-NL" sz="1200" b="1" kern="1200" dirty="0" err="1">
                <a:solidFill>
                  <a:schemeClr val="tx1"/>
                </a:solidFill>
                <a:effectLst/>
                <a:latin typeface="Arial" pitchFamily="34" charset="0"/>
                <a:ea typeface="MS PGothic" panose="020B0600070205080204" pitchFamily="34" charset="-128"/>
                <a:cs typeface="Arial" pitchFamily="34" charset="0"/>
              </a:rPr>
              <a:t>implementation</a:t>
            </a:r>
            <a:r>
              <a:rPr lang="nl-NL" sz="1200" b="1" kern="1200" dirty="0">
                <a:solidFill>
                  <a:schemeClr val="tx1"/>
                </a:solidFill>
                <a:effectLst/>
                <a:latin typeface="Arial" pitchFamily="34" charset="0"/>
                <a:ea typeface="MS PGothic" panose="020B0600070205080204" pitchFamily="34" charset="-128"/>
                <a:cs typeface="Arial" pitchFamily="34" charset="0"/>
              </a:rPr>
              <a:t> of </a:t>
            </a:r>
            <a:r>
              <a:rPr lang="nl-NL" sz="1200" b="1" kern="1200" dirty="0" err="1">
                <a:solidFill>
                  <a:schemeClr val="tx1"/>
                </a:solidFill>
                <a:effectLst/>
                <a:latin typeface="Arial" pitchFamily="34" charset="0"/>
                <a:ea typeface="MS PGothic" panose="020B0600070205080204" pitchFamily="34" charset="-128"/>
                <a:cs typeface="Arial" pitchFamily="34" charset="0"/>
              </a:rPr>
              <a:t>NAPs</a:t>
            </a:r>
            <a:r>
              <a:rPr lang="nl-NL" sz="1200" b="1" kern="1200" dirty="0">
                <a:solidFill>
                  <a:schemeClr val="tx1"/>
                </a:solidFill>
                <a:effectLst/>
                <a:latin typeface="Arial" pitchFamily="34" charset="0"/>
                <a:ea typeface="MS PGothic" panose="020B0600070205080204" pitchFamily="34" charset="-128"/>
                <a:cs typeface="Arial" pitchFamily="34" charset="0"/>
              </a:rPr>
              <a:t> </a:t>
            </a:r>
            <a:r>
              <a:rPr lang="nl-NL" sz="1200" b="1" kern="1200" dirty="0" err="1">
                <a:solidFill>
                  <a:schemeClr val="tx1"/>
                </a:solidFill>
                <a:effectLst/>
                <a:latin typeface="Arial" pitchFamily="34" charset="0"/>
                <a:ea typeface="MS PGothic" panose="020B0600070205080204" pitchFamily="34" charset="-128"/>
                <a:cs typeface="Arial" pitchFamily="34" charset="0"/>
              </a:rPr>
              <a:t>and</a:t>
            </a:r>
            <a:r>
              <a:rPr lang="nl-NL" sz="1200" b="1" kern="1200" dirty="0">
                <a:solidFill>
                  <a:schemeClr val="tx1"/>
                </a:solidFill>
                <a:effectLst/>
                <a:latin typeface="Arial" pitchFamily="34" charset="0"/>
                <a:ea typeface="MS PGothic" panose="020B0600070205080204" pitchFamily="34" charset="-128"/>
                <a:cs typeface="Arial" pitchFamily="34" charset="0"/>
              </a:rPr>
              <a:t> </a:t>
            </a:r>
            <a:r>
              <a:rPr lang="nl-NL" sz="1200" b="1" kern="1200" dirty="0" err="1">
                <a:solidFill>
                  <a:schemeClr val="tx1"/>
                </a:solidFill>
                <a:effectLst/>
                <a:latin typeface="Arial" pitchFamily="34" charset="0"/>
                <a:ea typeface="MS PGothic" panose="020B0600070205080204" pitchFamily="34" charset="-128"/>
                <a:cs typeface="Arial" pitchFamily="34" charset="0"/>
              </a:rPr>
              <a:t>NDCs</a:t>
            </a:r>
            <a:r>
              <a:rPr lang="nl-NL" sz="1200" kern="1200" dirty="0">
                <a:solidFill>
                  <a:schemeClr val="tx1"/>
                </a:solidFill>
                <a:effectLst/>
                <a:latin typeface="Arial" pitchFamily="34" charset="0"/>
                <a:ea typeface="MS PGothic" panose="020B0600070205080204" pitchFamily="34" charset="-128"/>
                <a:cs typeface="Arial" pitchFamily="34" charset="0"/>
              </a:rPr>
              <a:t> </a:t>
            </a:r>
            <a:r>
              <a:rPr lang="nl-NL" sz="1200" kern="1200" dirty="0" err="1">
                <a:solidFill>
                  <a:schemeClr val="tx1"/>
                </a:solidFill>
                <a:effectLst/>
                <a:latin typeface="Arial" pitchFamily="34" charset="0"/>
                <a:ea typeface="MS PGothic" panose="020B0600070205080204" pitchFamily="34" charset="-128"/>
                <a:cs typeface="Arial" pitchFamily="34" charset="0"/>
              </a:rPr>
              <a:t>to</a:t>
            </a:r>
            <a:r>
              <a:rPr lang="nl-NL" sz="1200" kern="1200" dirty="0">
                <a:solidFill>
                  <a:schemeClr val="tx1"/>
                </a:solidFill>
                <a:effectLst/>
                <a:latin typeface="Arial" pitchFamily="34" charset="0"/>
                <a:ea typeface="MS PGothic" panose="020B0600070205080204" pitchFamily="34" charset="-128"/>
                <a:cs typeface="Arial" pitchFamily="34" charset="0"/>
              </a:rPr>
              <a:t> </a:t>
            </a:r>
            <a:r>
              <a:rPr lang="nl-NL" sz="1200" kern="1200" dirty="0" err="1">
                <a:solidFill>
                  <a:schemeClr val="tx1"/>
                </a:solidFill>
                <a:effectLst/>
                <a:latin typeface="Arial" pitchFamily="34" charset="0"/>
                <a:ea typeface="MS PGothic" panose="020B0600070205080204" pitchFamily="34" charset="-128"/>
                <a:cs typeface="Arial" pitchFamily="34" charset="0"/>
              </a:rPr>
              <a:t>ensure</a:t>
            </a:r>
            <a:r>
              <a:rPr lang="nl-NL" sz="1200" kern="1200" dirty="0">
                <a:solidFill>
                  <a:schemeClr val="tx1"/>
                </a:solidFill>
                <a:effectLst/>
                <a:latin typeface="Arial" pitchFamily="34" charset="0"/>
                <a:ea typeface="MS PGothic" panose="020B0600070205080204" pitchFamily="34" charset="-128"/>
                <a:cs typeface="Arial" pitchFamily="34" charset="0"/>
              </a:rPr>
              <a:t> </a:t>
            </a:r>
            <a:r>
              <a:rPr lang="nl-NL" sz="1200" kern="1200" dirty="0" err="1">
                <a:solidFill>
                  <a:schemeClr val="tx1"/>
                </a:solidFill>
                <a:effectLst/>
                <a:latin typeface="Arial" pitchFamily="34" charset="0"/>
                <a:ea typeface="MS PGothic" panose="020B0600070205080204" pitchFamily="34" charset="-128"/>
                <a:cs typeface="Arial" pitchFamily="34" charset="0"/>
              </a:rPr>
              <a:t>adaptation</a:t>
            </a:r>
            <a:r>
              <a:rPr lang="nl-NL" sz="1200" kern="1200" dirty="0">
                <a:solidFill>
                  <a:schemeClr val="tx1"/>
                </a:solidFill>
                <a:effectLst/>
                <a:latin typeface="Arial" pitchFamily="34" charset="0"/>
                <a:ea typeface="MS PGothic" panose="020B0600070205080204" pitchFamily="34" charset="-128"/>
                <a:cs typeface="Arial" pitchFamily="34" charset="0"/>
              </a:rPr>
              <a:t> </a:t>
            </a:r>
            <a:r>
              <a:rPr lang="nl-NL" sz="1200" kern="1200" dirty="0" err="1">
                <a:solidFill>
                  <a:schemeClr val="tx1"/>
                </a:solidFill>
                <a:effectLst/>
                <a:latin typeface="Arial" pitchFamily="34" charset="0"/>
                <a:ea typeface="MS PGothic" panose="020B0600070205080204" pitchFamily="34" charset="-128"/>
                <a:cs typeface="Arial" pitchFamily="34" charset="0"/>
              </a:rPr>
              <a:t>and</a:t>
            </a:r>
            <a:r>
              <a:rPr lang="nl-NL" sz="1200" kern="1200" dirty="0">
                <a:solidFill>
                  <a:schemeClr val="tx1"/>
                </a:solidFill>
                <a:effectLst/>
                <a:latin typeface="Arial" pitchFamily="34" charset="0"/>
                <a:ea typeface="MS PGothic" panose="020B0600070205080204" pitchFamily="34" charset="-128"/>
                <a:cs typeface="Arial" pitchFamily="34" charset="0"/>
              </a:rPr>
              <a:t> </a:t>
            </a:r>
            <a:r>
              <a:rPr lang="nl-NL" sz="1200" kern="1200" dirty="0" err="1">
                <a:solidFill>
                  <a:schemeClr val="tx1"/>
                </a:solidFill>
                <a:effectLst/>
                <a:latin typeface="Arial" pitchFamily="34" charset="0"/>
                <a:ea typeface="MS PGothic" panose="020B0600070205080204" pitchFamily="34" charset="-128"/>
                <a:cs typeface="Arial" pitchFamily="34" charset="0"/>
              </a:rPr>
              <a:t>resilience</a:t>
            </a:r>
            <a:r>
              <a:rPr lang="nl-NL" sz="1200" kern="1200" dirty="0">
                <a:solidFill>
                  <a:schemeClr val="tx1"/>
                </a:solidFill>
                <a:effectLst/>
                <a:latin typeface="Arial" pitchFamily="34" charset="0"/>
                <a:ea typeface="MS PGothic" panose="020B0600070205080204" pitchFamily="34" charset="-128"/>
                <a:cs typeface="Arial" pitchFamily="34" charset="0"/>
              </a:rPr>
              <a:t> actions benefit the most </a:t>
            </a:r>
            <a:r>
              <a:rPr lang="nl-NL" sz="1200" kern="1200" dirty="0" err="1">
                <a:solidFill>
                  <a:schemeClr val="tx1"/>
                </a:solidFill>
                <a:effectLst/>
                <a:latin typeface="Arial" pitchFamily="34" charset="0"/>
                <a:ea typeface="MS PGothic" panose="020B0600070205080204" pitchFamily="34" charset="-128"/>
                <a:cs typeface="Arial" pitchFamily="34" charset="0"/>
              </a:rPr>
              <a:t>vulnerable</a:t>
            </a:r>
            <a:endParaRPr lang="nl-NL" sz="1200" kern="1200" dirty="0">
              <a:solidFill>
                <a:schemeClr val="tx1"/>
              </a:solidFill>
              <a:effectLst/>
              <a:latin typeface="Arial" pitchFamily="34" charset="0"/>
              <a:ea typeface="MS PGothic" panose="020B0600070205080204" pitchFamily="34" charset="-128"/>
              <a:cs typeface="Arial" pitchFamily="34" charset="0"/>
            </a:endParaRPr>
          </a:p>
          <a:p>
            <a:r>
              <a:rPr lang="nl-NL" sz="1200" kern="1200" dirty="0">
                <a:solidFill>
                  <a:schemeClr val="tx1"/>
                </a:solidFill>
                <a:effectLst/>
                <a:latin typeface="Arial" pitchFamily="34" charset="0"/>
                <a:ea typeface="MS PGothic" panose="020B0600070205080204" pitchFamily="34" charset="-128"/>
                <a:cs typeface="Arial" pitchFamily="34" charset="0"/>
              </a:rPr>
              <a:t>1.2 </a:t>
            </a:r>
            <a:r>
              <a:rPr lang="nl-NL" sz="1200" b="1" kern="1200" dirty="0" err="1">
                <a:solidFill>
                  <a:schemeClr val="tx1"/>
                </a:solidFill>
                <a:effectLst/>
                <a:latin typeface="Arial" pitchFamily="34" charset="0"/>
                <a:ea typeface="MS PGothic" panose="020B0600070205080204" pitchFamily="34" charset="-128"/>
                <a:cs typeface="Arial" pitchFamily="34" charset="0"/>
              </a:rPr>
              <a:t>Provide</a:t>
            </a:r>
            <a:r>
              <a:rPr lang="nl-NL" sz="1200" b="1" kern="1200" dirty="0">
                <a:solidFill>
                  <a:schemeClr val="tx1"/>
                </a:solidFill>
                <a:effectLst/>
                <a:latin typeface="Arial" pitchFamily="34" charset="0"/>
                <a:ea typeface="MS PGothic" panose="020B0600070205080204" pitchFamily="34" charset="-128"/>
                <a:cs typeface="Arial" pitchFamily="34" charset="0"/>
              </a:rPr>
              <a:t> </a:t>
            </a:r>
            <a:r>
              <a:rPr lang="nl-NL" sz="1200" b="1" kern="1200" dirty="0" err="1">
                <a:solidFill>
                  <a:schemeClr val="tx1"/>
                </a:solidFill>
                <a:effectLst/>
                <a:latin typeface="Arial" pitchFamily="34" charset="0"/>
                <a:ea typeface="MS PGothic" panose="020B0600070205080204" pitchFamily="34" charset="-128"/>
                <a:cs typeface="Arial" pitchFamily="34" charset="0"/>
              </a:rPr>
              <a:t>technical</a:t>
            </a:r>
            <a:r>
              <a:rPr lang="nl-NL" sz="1200" b="1" kern="1200" dirty="0">
                <a:solidFill>
                  <a:schemeClr val="tx1"/>
                </a:solidFill>
                <a:effectLst/>
                <a:latin typeface="Arial" pitchFamily="34" charset="0"/>
                <a:ea typeface="MS PGothic" panose="020B0600070205080204" pitchFamily="34" charset="-128"/>
                <a:cs typeface="Arial" pitchFamily="34" charset="0"/>
              </a:rPr>
              <a:t> </a:t>
            </a:r>
            <a:r>
              <a:rPr lang="nl-NL" sz="1200" b="1" kern="1200" dirty="0" err="1">
                <a:solidFill>
                  <a:schemeClr val="tx1"/>
                </a:solidFill>
                <a:effectLst/>
                <a:latin typeface="Arial" pitchFamily="34" charset="0"/>
                <a:ea typeface="MS PGothic" panose="020B0600070205080204" pitchFamily="34" charset="-128"/>
                <a:cs typeface="Arial" pitchFamily="34" charset="0"/>
              </a:rPr>
              <a:t>advice</a:t>
            </a:r>
            <a:r>
              <a:rPr lang="nl-NL" sz="1200" b="1" kern="1200" dirty="0">
                <a:solidFill>
                  <a:schemeClr val="tx1"/>
                </a:solidFill>
                <a:effectLst/>
                <a:latin typeface="Arial" pitchFamily="34" charset="0"/>
                <a:ea typeface="MS PGothic" panose="020B0600070205080204" pitchFamily="34" charset="-128"/>
                <a:cs typeface="Arial" pitchFamily="34" charset="0"/>
              </a:rPr>
              <a:t> on the </a:t>
            </a:r>
            <a:r>
              <a:rPr lang="nl-NL" sz="1200" b="1" kern="1200" dirty="0" err="1">
                <a:solidFill>
                  <a:schemeClr val="tx1"/>
                </a:solidFill>
                <a:effectLst/>
                <a:latin typeface="Arial" pitchFamily="34" charset="0"/>
                <a:ea typeface="MS PGothic" panose="020B0600070205080204" pitchFamily="34" charset="-128"/>
                <a:cs typeface="Arial" pitchFamily="34" charset="0"/>
              </a:rPr>
              <a:t>development</a:t>
            </a:r>
            <a:r>
              <a:rPr lang="nl-NL" sz="1200" b="1" kern="1200" dirty="0">
                <a:solidFill>
                  <a:schemeClr val="tx1"/>
                </a:solidFill>
                <a:effectLst/>
                <a:latin typeface="Arial" pitchFamily="34" charset="0"/>
                <a:ea typeface="MS PGothic" panose="020B0600070205080204" pitchFamily="34" charset="-128"/>
                <a:cs typeface="Arial" pitchFamily="34" charset="0"/>
              </a:rPr>
              <a:t> of </a:t>
            </a:r>
            <a:r>
              <a:rPr lang="nl-NL" sz="1200" b="1" kern="1200" dirty="0" err="1">
                <a:solidFill>
                  <a:schemeClr val="tx1"/>
                </a:solidFill>
                <a:effectLst/>
                <a:latin typeface="Arial" pitchFamily="34" charset="0"/>
                <a:ea typeface="MS PGothic" panose="020B0600070205080204" pitchFamily="34" charset="-128"/>
                <a:cs typeface="Arial" pitchFamily="34" charset="0"/>
              </a:rPr>
              <a:t>disaster</a:t>
            </a:r>
            <a:r>
              <a:rPr lang="nl-NL" sz="1200" b="1" kern="1200" dirty="0">
                <a:solidFill>
                  <a:schemeClr val="tx1"/>
                </a:solidFill>
                <a:effectLst/>
                <a:latin typeface="Arial" pitchFamily="34" charset="0"/>
                <a:ea typeface="MS PGothic" panose="020B0600070205080204" pitchFamily="34" charset="-128"/>
                <a:cs typeface="Arial" pitchFamily="34" charset="0"/>
              </a:rPr>
              <a:t> risk management </a:t>
            </a:r>
            <a:r>
              <a:rPr lang="nl-NL" sz="1200" b="1" kern="1200" dirty="0" err="1">
                <a:solidFill>
                  <a:schemeClr val="tx1"/>
                </a:solidFill>
                <a:effectLst/>
                <a:latin typeface="Arial" pitchFamily="34" charset="0"/>
                <a:ea typeface="MS PGothic" panose="020B0600070205080204" pitchFamily="34" charset="-128"/>
                <a:cs typeface="Arial" pitchFamily="34" charset="0"/>
              </a:rPr>
              <a:t>and</a:t>
            </a:r>
            <a:r>
              <a:rPr lang="nl-NL" sz="1200" b="1" kern="1200" dirty="0">
                <a:solidFill>
                  <a:schemeClr val="tx1"/>
                </a:solidFill>
                <a:effectLst/>
                <a:latin typeface="Arial" pitchFamily="34" charset="0"/>
                <a:ea typeface="MS PGothic" panose="020B0600070205080204" pitchFamily="34" charset="-128"/>
                <a:cs typeface="Arial" pitchFamily="34" charset="0"/>
              </a:rPr>
              <a:t> </a:t>
            </a:r>
            <a:r>
              <a:rPr lang="nl-NL" sz="1200" b="1" kern="1200" dirty="0" err="1">
                <a:solidFill>
                  <a:schemeClr val="tx1"/>
                </a:solidFill>
                <a:effectLst/>
                <a:latin typeface="Arial" pitchFamily="34" charset="0"/>
                <a:ea typeface="MS PGothic" panose="020B0600070205080204" pitchFamily="34" charset="-128"/>
                <a:cs typeface="Arial" pitchFamily="34" charset="0"/>
              </a:rPr>
              <a:t>climate</a:t>
            </a:r>
            <a:r>
              <a:rPr lang="nl-NL" sz="1200" b="1" kern="1200" dirty="0">
                <a:solidFill>
                  <a:schemeClr val="tx1"/>
                </a:solidFill>
                <a:effectLst/>
                <a:latin typeface="Arial" pitchFamily="34" charset="0"/>
                <a:ea typeface="MS PGothic" panose="020B0600070205080204" pitchFamily="34" charset="-128"/>
                <a:cs typeface="Arial" pitchFamily="34" charset="0"/>
              </a:rPr>
              <a:t> change </a:t>
            </a:r>
            <a:r>
              <a:rPr lang="nl-NL" sz="1200" b="1" kern="1200" dirty="0" err="1">
                <a:solidFill>
                  <a:schemeClr val="tx1"/>
                </a:solidFill>
                <a:effectLst/>
                <a:latin typeface="Arial" pitchFamily="34" charset="0"/>
                <a:ea typeface="MS PGothic" panose="020B0600070205080204" pitchFamily="34" charset="-128"/>
                <a:cs typeface="Arial" pitchFamily="34" charset="0"/>
              </a:rPr>
              <a:t>adaptation-related</a:t>
            </a:r>
            <a:r>
              <a:rPr lang="nl-NL" sz="1200" b="1" kern="1200" dirty="0">
                <a:solidFill>
                  <a:schemeClr val="tx1"/>
                </a:solidFill>
                <a:effectLst/>
                <a:latin typeface="Arial" pitchFamily="34" charset="0"/>
                <a:ea typeface="MS PGothic" panose="020B0600070205080204" pitchFamily="34" charset="-128"/>
                <a:cs typeface="Arial" pitchFamily="34" charset="0"/>
              </a:rPr>
              <a:t> </a:t>
            </a:r>
            <a:r>
              <a:rPr lang="nl-NL" sz="1200" b="1" kern="1200" dirty="0" err="1">
                <a:solidFill>
                  <a:schemeClr val="tx1"/>
                </a:solidFill>
                <a:effectLst/>
                <a:latin typeface="Arial" pitchFamily="34" charset="0"/>
                <a:ea typeface="MS PGothic" panose="020B0600070205080204" pitchFamily="34" charset="-128"/>
                <a:cs typeface="Arial" pitchFamily="34" charset="0"/>
              </a:rPr>
              <a:t>laws</a:t>
            </a:r>
            <a:r>
              <a:rPr lang="nl-NL" sz="1200" b="1" kern="1200" dirty="0">
                <a:solidFill>
                  <a:schemeClr val="tx1"/>
                </a:solidFill>
                <a:effectLst/>
                <a:latin typeface="Arial" pitchFamily="34" charset="0"/>
                <a:ea typeface="MS PGothic" panose="020B0600070205080204" pitchFamily="34" charset="-128"/>
                <a:cs typeface="Arial" pitchFamily="34" charset="0"/>
              </a:rPr>
              <a:t> </a:t>
            </a:r>
            <a:r>
              <a:rPr lang="nl-NL" sz="1200" b="1" kern="1200" dirty="0" err="1">
                <a:solidFill>
                  <a:schemeClr val="tx1"/>
                </a:solidFill>
                <a:effectLst/>
                <a:latin typeface="Arial" pitchFamily="34" charset="0"/>
                <a:ea typeface="MS PGothic" panose="020B0600070205080204" pitchFamily="34" charset="-128"/>
                <a:cs typeface="Arial" pitchFamily="34" charset="0"/>
              </a:rPr>
              <a:t>and</a:t>
            </a:r>
            <a:r>
              <a:rPr lang="nl-NL" sz="1200" b="1" kern="1200" dirty="0">
                <a:solidFill>
                  <a:schemeClr val="tx1"/>
                </a:solidFill>
                <a:effectLst/>
                <a:latin typeface="Arial" pitchFamily="34" charset="0"/>
                <a:ea typeface="MS PGothic" panose="020B0600070205080204" pitchFamily="34" charset="-128"/>
                <a:cs typeface="Arial" pitchFamily="34" charset="0"/>
              </a:rPr>
              <a:t> </a:t>
            </a:r>
            <a:r>
              <a:rPr lang="nl-NL" sz="1200" b="1" kern="1200" dirty="0" err="1">
                <a:solidFill>
                  <a:schemeClr val="tx1"/>
                </a:solidFill>
                <a:effectLst/>
                <a:latin typeface="Arial" pitchFamily="34" charset="0"/>
                <a:ea typeface="MS PGothic" panose="020B0600070205080204" pitchFamily="34" charset="-128"/>
                <a:cs typeface="Arial" pitchFamily="34" charset="0"/>
              </a:rPr>
              <a:t>regulations</a:t>
            </a:r>
            <a:r>
              <a:rPr lang="nl-NL" sz="1200" kern="1200" dirty="0">
                <a:solidFill>
                  <a:schemeClr val="tx1"/>
                </a:solidFill>
                <a:effectLst/>
                <a:latin typeface="Arial" pitchFamily="34" charset="0"/>
                <a:ea typeface="MS PGothic" panose="020B0600070205080204" pitchFamily="34" charset="-128"/>
                <a:cs typeface="Arial" pitchFamily="34" charset="0"/>
              </a:rPr>
              <a:t> as part of </a:t>
            </a:r>
            <a:r>
              <a:rPr lang="nl-NL" sz="1200" kern="1200" dirty="0" err="1">
                <a:solidFill>
                  <a:schemeClr val="tx1"/>
                </a:solidFill>
                <a:effectLst/>
                <a:latin typeface="Arial" pitchFamily="34" charset="0"/>
                <a:ea typeface="MS PGothic" panose="020B0600070205080204" pitchFamily="34" charset="-128"/>
                <a:cs typeface="Arial" pitchFamily="34" charset="0"/>
              </a:rPr>
              <a:t>ongoing</a:t>
            </a:r>
            <a:r>
              <a:rPr lang="nl-NL" sz="1200" kern="1200" dirty="0">
                <a:solidFill>
                  <a:schemeClr val="tx1"/>
                </a:solidFill>
                <a:effectLst/>
                <a:latin typeface="Arial" pitchFamily="34" charset="0"/>
                <a:ea typeface="MS PGothic" panose="020B0600070205080204" pitchFamily="34" charset="-128"/>
                <a:cs typeface="Arial" pitchFamily="34" charset="0"/>
              </a:rPr>
              <a:t> </a:t>
            </a:r>
            <a:r>
              <a:rPr lang="nl-NL" sz="1200" kern="1200" dirty="0" err="1">
                <a:solidFill>
                  <a:schemeClr val="tx1"/>
                </a:solidFill>
                <a:effectLst/>
                <a:latin typeface="Arial" pitchFamily="34" charset="0"/>
                <a:ea typeface="MS PGothic" panose="020B0600070205080204" pitchFamily="34" charset="-128"/>
                <a:cs typeface="Arial" pitchFamily="34" charset="0"/>
              </a:rPr>
              <a:t>efforts</a:t>
            </a:r>
            <a:r>
              <a:rPr lang="nl-NL" sz="1200" kern="1200" dirty="0">
                <a:solidFill>
                  <a:schemeClr val="tx1"/>
                </a:solidFill>
                <a:effectLst/>
                <a:latin typeface="Arial" pitchFamily="34" charset="0"/>
                <a:ea typeface="MS PGothic" panose="020B0600070205080204" pitchFamily="34" charset="-128"/>
                <a:cs typeface="Arial" pitchFamily="34" charset="0"/>
              </a:rPr>
              <a:t> </a:t>
            </a:r>
            <a:r>
              <a:rPr lang="nl-NL" sz="1200" kern="1200" dirty="0" err="1">
                <a:solidFill>
                  <a:schemeClr val="tx1"/>
                </a:solidFill>
                <a:effectLst/>
                <a:latin typeface="Arial" pitchFamily="34" charset="0"/>
                <a:ea typeface="MS PGothic" panose="020B0600070205080204" pitchFamily="34" charset="-128"/>
                <a:cs typeface="Arial" pitchFamily="34" charset="0"/>
              </a:rPr>
              <a:t>to</a:t>
            </a:r>
            <a:r>
              <a:rPr lang="nl-NL" sz="1200" kern="1200" dirty="0">
                <a:solidFill>
                  <a:schemeClr val="tx1"/>
                </a:solidFill>
                <a:effectLst/>
                <a:latin typeface="Arial" pitchFamily="34" charset="0"/>
                <a:ea typeface="MS PGothic" panose="020B0600070205080204" pitchFamily="34" charset="-128"/>
                <a:cs typeface="Arial" pitchFamily="34" charset="0"/>
              </a:rPr>
              <a:t> </a:t>
            </a:r>
            <a:r>
              <a:rPr lang="nl-NL" sz="1200" kern="1200" dirty="0" err="1">
                <a:solidFill>
                  <a:schemeClr val="tx1"/>
                </a:solidFill>
                <a:effectLst/>
                <a:latin typeface="Arial" pitchFamily="34" charset="0"/>
                <a:ea typeface="MS PGothic" panose="020B0600070205080204" pitchFamily="34" charset="-128"/>
                <a:cs typeface="Arial" pitchFamily="34" charset="0"/>
              </a:rPr>
              <a:t>improve</a:t>
            </a:r>
            <a:r>
              <a:rPr lang="nl-NL" sz="1200" kern="1200" dirty="0">
                <a:solidFill>
                  <a:schemeClr val="tx1"/>
                </a:solidFill>
                <a:effectLst/>
                <a:latin typeface="Arial" pitchFamily="34" charset="0"/>
                <a:ea typeface="MS PGothic" panose="020B0600070205080204" pitchFamily="34" charset="-128"/>
                <a:cs typeface="Arial" pitchFamily="34" charset="0"/>
              </a:rPr>
              <a:t> </a:t>
            </a:r>
            <a:r>
              <a:rPr lang="nl-NL" sz="1200" kern="1200" dirty="0" err="1">
                <a:solidFill>
                  <a:schemeClr val="tx1"/>
                </a:solidFill>
                <a:effectLst/>
                <a:latin typeface="Arial" pitchFamily="34" charset="0"/>
                <a:ea typeface="MS PGothic" panose="020B0600070205080204" pitchFamily="34" charset="-128"/>
                <a:cs typeface="Arial" pitchFamily="34" charset="0"/>
              </a:rPr>
              <a:t>law</a:t>
            </a:r>
            <a:r>
              <a:rPr lang="nl-NL" sz="1200" kern="1200" dirty="0">
                <a:solidFill>
                  <a:schemeClr val="tx1"/>
                </a:solidFill>
                <a:effectLst/>
                <a:latin typeface="Arial" pitchFamily="34" charset="0"/>
                <a:ea typeface="MS PGothic" panose="020B0600070205080204" pitchFamily="34" charset="-128"/>
                <a:cs typeface="Arial" pitchFamily="34" charset="0"/>
              </a:rPr>
              <a:t> </a:t>
            </a:r>
            <a:r>
              <a:rPr lang="nl-NL" sz="1200" kern="1200" dirty="0" err="1">
                <a:solidFill>
                  <a:schemeClr val="tx1"/>
                </a:solidFill>
                <a:effectLst/>
                <a:latin typeface="Arial" pitchFamily="34" charset="0"/>
                <a:ea typeface="MS PGothic" panose="020B0600070205080204" pitchFamily="34" charset="-128"/>
                <a:cs typeface="Arial" pitchFamily="34" charset="0"/>
              </a:rPr>
              <a:t>and</a:t>
            </a:r>
            <a:r>
              <a:rPr lang="nl-NL" sz="1200" kern="1200" dirty="0">
                <a:solidFill>
                  <a:schemeClr val="tx1"/>
                </a:solidFill>
                <a:effectLst/>
                <a:latin typeface="Arial" pitchFamily="34" charset="0"/>
                <a:ea typeface="MS PGothic" panose="020B0600070205080204" pitchFamily="34" charset="-128"/>
                <a:cs typeface="Arial" pitchFamily="34" charset="0"/>
              </a:rPr>
              <a:t> policy </a:t>
            </a:r>
            <a:r>
              <a:rPr lang="nl-NL" sz="1200" kern="1200" dirty="0" err="1">
                <a:solidFill>
                  <a:schemeClr val="tx1"/>
                </a:solidFill>
                <a:effectLst/>
                <a:latin typeface="Arial" pitchFamily="34" charset="0"/>
                <a:ea typeface="MS PGothic" panose="020B0600070205080204" pitchFamily="34" charset="-128"/>
                <a:cs typeface="Arial" pitchFamily="34" charset="0"/>
              </a:rPr>
              <a:t>for</a:t>
            </a:r>
            <a:r>
              <a:rPr lang="nl-NL" sz="1200" kern="1200" dirty="0">
                <a:solidFill>
                  <a:schemeClr val="tx1"/>
                </a:solidFill>
                <a:effectLst/>
                <a:latin typeface="Arial" pitchFamily="34" charset="0"/>
                <a:ea typeface="MS PGothic" panose="020B0600070205080204" pitchFamily="34" charset="-128"/>
                <a:cs typeface="Arial" pitchFamily="34" charset="0"/>
              </a:rPr>
              <a:t> </a:t>
            </a:r>
            <a:r>
              <a:rPr lang="nl-NL" sz="1200" kern="1200" dirty="0" err="1">
                <a:solidFill>
                  <a:schemeClr val="tx1"/>
                </a:solidFill>
                <a:effectLst/>
                <a:latin typeface="Arial" pitchFamily="34" charset="0"/>
                <a:ea typeface="MS PGothic" panose="020B0600070205080204" pitchFamily="34" charset="-128"/>
                <a:cs typeface="Arial" pitchFamily="34" charset="0"/>
              </a:rPr>
              <a:t>integrated</a:t>
            </a:r>
            <a:r>
              <a:rPr lang="nl-NL" sz="1200" kern="1200" dirty="0">
                <a:solidFill>
                  <a:schemeClr val="tx1"/>
                </a:solidFill>
                <a:effectLst/>
                <a:latin typeface="Arial" pitchFamily="34" charset="0"/>
                <a:ea typeface="MS PGothic" panose="020B0600070205080204" pitchFamily="34" charset="-128"/>
                <a:cs typeface="Arial" pitchFamily="34" charset="0"/>
              </a:rPr>
              <a:t> risk management. In </a:t>
            </a:r>
            <a:r>
              <a:rPr lang="nl-NL" sz="1200" kern="1200" dirty="0" err="1">
                <a:solidFill>
                  <a:schemeClr val="tx1"/>
                </a:solidFill>
                <a:effectLst/>
                <a:latin typeface="Arial" pitchFamily="34" charset="0"/>
                <a:ea typeface="MS PGothic" panose="020B0600070205080204" pitchFamily="34" charset="-128"/>
                <a:cs typeface="Arial" pitchFamily="34" charset="0"/>
              </a:rPr>
              <a:t>this</a:t>
            </a:r>
            <a:r>
              <a:rPr lang="nl-NL" sz="1200" kern="1200" dirty="0">
                <a:solidFill>
                  <a:schemeClr val="tx1"/>
                </a:solidFill>
                <a:effectLst/>
                <a:latin typeface="Arial" pitchFamily="34" charset="0"/>
                <a:ea typeface="MS PGothic" panose="020B0600070205080204" pitchFamily="34" charset="-128"/>
                <a:cs typeface="Arial" pitchFamily="34" charset="0"/>
              </a:rPr>
              <a:t> area of </a:t>
            </a:r>
            <a:r>
              <a:rPr lang="nl-NL" sz="1200" kern="1200" dirty="0" err="1">
                <a:solidFill>
                  <a:schemeClr val="tx1"/>
                </a:solidFill>
                <a:effectLst/>
                <a:latin typeface="Arial" pitchFamily="34" charset="0"/>
                <a:ea typeface="MS PGothic" panose="020B0600070205080204" pitchFamily="34" charset="-128"/>
                <a:cs typeface="Arial" pitchFamily="34" charset="0"/>
              </a:rPr>
              <a:t>work</a:t>
            </a:r>
            <a:r>
              <a:rPr lang="nl-NL" sz="1200" kern="1200" dirty="0">
                <a:solidFill>
                  <a:schemeClr val="tx1"/>
                </a:solidFill>
                <a:effectLst/>
                <a:latin typeface="Arial" pitchFamily="34" charset="0"/>
                <a:ea typeface="MS PGothic" panose="020B0600070205080204" pitchFamily="34" charset="-128"/>
                <a:cs typeface="Arial" pitchFamily="34" charset="0"/>
              </a:rPr>
              <a:t> we </a:t>
            </a:r>
            <a:r>
              <a:rPr lang="nl-NL" sz="1200" kern="1200" dirty="0" err="1">
                <a:solidFill>
                  <a:schemeClr val="tx1"/>
                </a:solidFill>
                <a:effectLst/>
                <a:latin typeface="Arial" pitchFamily="34" charset="0"/>
                <a:ea typeface="MS PGothic" panose="020B0600070205080204" pitchFamily="34" charset="-128"/>
                <a:cs typeface="Arial" pitchFamily="34" charset="0"/>
              </a:rPr>
              <a:t>can</a:t>
            </a:r>
            <a:r>
              <a:rPr lang="nl-NL" sz="1200" kern="1200" dirty="0">
                <a:solidFill>
                  <a:schemeClr val="tx1"/>
                </a:solidFill>
                <a:effectLst/>
                <a:latin typeface="Arial" pitchFamily="34" charset="0"/>
                <a:ea typeface="MS PGothic" panose="020B0600070205080204" pitchFamily="34" charset="-128"/>
                <a:cs typeface="Arial" pitchFamily="34" charset="0"/>
              </a:rPr>
              <a:t> </a:t>
            </a:r>
            <a:r>
              <a:rPr lang="nl-NL" sz="1200" kern="1200" dirty="0" err="1">
                <a:solidFill>
                  <a:schemeClr val="tx1"/>
                </a:solidFill>
                <a:effectLst/>
                <a:latin typeface="Arial" pitchFamily="34" charset="0"/>
                <a:ea typeface="MS PGothic" panose="020B0600070205080204" pitchFamily="34" charset="-128"/>
                <a:cs typeface="Arial" pitchFamily="34" charset="0"/>
              </a:rPr>
              <a:t>hugely</a:t>
            </a:r>
            <a:r>
              <a:rPr lang="nl-NL" sz="1200" kern="1200" dirty="0">
                <a:solidFill>
                  <a:schemeClr val="tx1"/>
                </a:solidFill>
                <a:effectLst/>
                <a:latin typeface="Arial" pitchFamily="34" charset="0"/>
                <a:ea typeface="MS PGothic" panose="020B0600070205080204" pitchFamily="34" charset="-128"/>
                <a:cs typeface="Arial" pitchFamily="34" charset="0"/>
              </a:rPr>
              <a:t> benefit</a:t>
            </a:r>
            <a:r>
              <a:rPr lang="nl-NL" sz="1200" kern="1200" baseline="0" dirty="0">
                <a:solidFill>
                  <a:schemeClr val="tx1"/>
                </a:solidFill>
                <a:effectLst/>
                <a:latin typeface="Arial" pitchFamily="34" charset="0"/>
                <a:ea typeface="MS PGothic" panose="020B0600070205080204" pitchFamily="34" charset="-128"/>
                <a:cs typeface="Arial" pitchFamily="34" charset="0"/>
              </a:rPr>
              <a:t> </a:t>
            </a:r>
            <a:r>
              <a:rPr lang="nl-NL" sz="1200" kern="1200" baseline="0" dirty="0" err="1">
                <a:solidFill>
                  <a:schemeClr val="tx1"/>
                </a:solidFill>
                <a:effectLst/>
                <a:latin typeface="Arial" pitchFamily="34" charset="0"/>
                <a:ea typeface="MS PGothic" panose="020B0600070205080204" pitchFamily="34" charset="-128"/>
                <a:cs typeface="Arial" pitchFamily="34" charset="0"/>
              </a:rPr>
              <a:t>from</a:t>
            </a:r>
            <a:r>
              <a:rPr lang="nl-NL" sz="1200" kern="1200" baseline="0" dirty="0">
                <a:solidFill>
                  <a:schemeClr val="tx1"/>
                </a:solidFill>
                <a:effectLst/>
                <a:latin typeface="Arial" pitchFamily="34" charset="0"/>
                <a:ea typeface="MS PGothic" panose="020B0600070205080204" pitchFamily="34" charset="-128"/>
                <a:cs typeface="Arial" pitchFamily="34" charset="0"/>
              </a:rPr>
              <a:t> the </a:t>
            </a:r>
            <a:r>
              <a:rPr lang="nl-NL" sz="1200" kern="1200" baseline="0" dirty="0" err="1">
                <a:solidFill>
                  <a:schemeClr val="tx1"/>
                </a:solidFill>
                <a:effectLst/>
                <a:latin typeface="Arial" pitchFamily="34" charset="0"/>
                <a:ea typeface="MS PGothic" panose="020B0600070205080204" pitchFamily="34" charset="-128"/>
                <a:cs typeface="Arial" pitchFamily="34" charset="0"/>
              </a:rPr>
              <a:t>experience</a:t>
            </a:r>
            <a:r>
              <a:rPr lang="nl-NL" sz="1200" kern="1200" baseline="0" dirty="0">
                <a:solidFill>
                  <a:schemeClr val="tx1"/>
                </a:solidFill>
                <a:effectLst/>
                <a:latin typeface="Arial" pitchFamily="34" charset="0"/>
                <a:ea typeface="MS PGothic" panose="020B0600070205080204" pitchFamily="34" charset="-128"/>
                <a:cs typeface="Arial" pitchFamily="34" charset="0"/>
              </a:rPr>
              <a:t> </a:t>
            </a:r>
            <a:r>
              <a:rPr lang="nl-NL" sz="1200" kern="1200" baseline="0" dirty="0" err="1">
                <a:solidFill>
                  <a:schemeClr val="tx1"/>
                </a:solidFill>
                <a:effectLst/>
                <a:latin typeface="Arial" pitchFamily="34" charset="0"/>
                <a:ea typeface="MS PGothic" panose="020B0600070205080204" pitchFamily="34" charset="-128"/>
                <a:cs typeface="Arial" pitchFamily="34" charset="0"/>
              </a:rPr>
              <a:t>and</a:t>
            </a:r>
            <a:r>
              <a:rPr lang="nl-NL" sz="1200" kern="1200" baseline="0" dirty="0">
                <a:solidFill>
                  <a:schemeClr val="tx1"/>
                </a:solidFill>
                <a:effectLst/>
                <a:latin typeface="Arial" pitchFamily="34" charset="0"/>
                <a:ea typeface="MS PGothic" panose="020B0600070205080204" pitchFamily="34" charset="-128"/>
                <a:cs typeface="Arial" pitchFamily="34" charset="0"/>
              </a:rPr>
              <a:t> </a:t>
            </a:r>
            <a:r>
              <a:rPr lang="nl-NL" sz="1200" kern="1200" baseline="0" dirty="0" err="1">
                <a:solidFill>
                  <a:schemeClr val="tx1"/>
                </a:solidFill>
                <a:effectLst/>
                <a:latin typeface="Arial" pitchFamily="34" charset="0"/>
                <a:ea typeface="MS PGothic" panose="020B0600070205080204" pitchFamily="34" charset="-128"/>
                <a:cs typeface="Arial" pitchFamily="34" charset="0"/>
              </a:rPr>
              <a:t>technical</a:t>
            </a:r>
            <a:r>
              <a:rPr lang="nl-NL" sz="1200" kern="1200" baseline="0" dirty="0">
                <a:solidFill>
                  <a:schemeClr val="tx1"/>
                </a:solidFill>
                <a:effectLst/>
                <a:latin typeface="Arial" pitchFamily="34" charset="0"/>
                <a:ea typeface="MS PGothic" panose="020B0600070205080204" pitchFamily="34" charset="-128"/>
                <a:cs typeface="Arial" pitchFamily="34" charset="0"/>
              </a:rPr>
              <a:t> expertise of the IFRC DM </a:t>
            </a:r>
            <a:r>
              <a:rPr lang="nl-NL" sz="1200" kern="1200" baseline="0" dirty="0" err="1">
                <a:solidFill>
                  <a:schemeClr val="tx1"/>
                </a:solidFill>
                <a:effectLst/>
                <a:latin typeface="Arial" pitchFamily="34" charset="0"/>
                <a:ea typeface="MS PGothic" panose="020B0600070205080204" pitchFamily="34" charset="-128"/>
                <a:cs typeface="Arial" pitchFamily="34" charset="0"/>
              </a:rPr>
              <a:t>Law</a:t>
            </a:r>
            <a:r>
              <a:rPr lang="nl-NL" sz="1200" kern="1200" baseline="0" dirty="0">
                <a:solidFill>
                  <a:schemeClr val="tx1"/>
                </a:solidFill>
                <a:effectLst/>
                <a:latin typeface="Arial" pitchFamily="34" charset="0"/>
                <a:ea typeface="MS PGothic" panose="020B0600070205080204" pitchFamily="34" charset="-128"/>
                <a:cs typeface="Arial" pitchFamily="34" charset="0"/>
              </a:rPr>
              <a:t> teams</a:t>
            </a:r>
            <a:endParaRPr lang="nl-NL" sz="1200" kern="1200" dirty="0">
              <a:solidFill>
                <a:schemeClr val="tx1"/>
              </a:solidFill>
              <a:effectLst/>
              <a:latin typeface="Arial" pitchFamily="34" charset="0"/>
              <a:ea typeface="MS PGothic" panose="020B0600070205080204" pitchFamily="34" charset="-128"/>
              <a:cs typeface="Arial" pitchFamily="34" charset="0"/>
            </a:endParaRPr>
          </a:p>
          <a:p>
            <a:r>
              <a:rPr lang="nl-NL" sz="1200" kern="1200" dirty="0">
                <a:solidFill>
                  <a:schemeClr val="tx1"/>
                </a:solidFill>
                <a:effectLst/>
                <a:latin typeface="Arial" pitchFamily="34" charset="0"/>
                <a:ea typeface="MS PGothic" panose="020B0600070205080204" pitchFamily="34" charset="-128"/>
                <a:cs typeface="Arial" pitchFamily="34" charset="0"/>
              </a:rPr>
              <a:t>1.3 </a:t>
            </a:r>
            <a:r>
              <a:rPr lang="nl-NL" sz="1200" b="1" kern="1200" dirty="0" err="1">
                <a:solidFill>
                  <a:schemeClr val="tx1"/>
                </a:solidFill>
                <a:effectLst/>
                <a:latin typeface="Arial" pitchFamily="34" charset="0"/>
                <a:ea typeface="MS PGothic" panose="020B0600070205080204" pitchFamily="34" charset="-128"/>
                <a:cs typeface="Arial" pitchFamily="34" charset="0"/>
              </a:rPr>
              <a:t>Promote</a:t>
            </a:r>
            <a:r>
              <a:rPr lang="nl-NL" sz="1200" b="1" kern="1200" dirty="0">
                <a:solidFill>
                  <a:schemeClr val="tx1"/>
                </a:solidFill>
                <a:effectLst/>
                <a:latin typeface="Arial" pitchFamily="34" charset="0"/>
                <a:ea typeface="MS PGothic" panose="020B0600070205080204" pitchFamily="34" charset="-128"/>
                <a:cs typeface="Arial" pitchFamily="34" charset="0"/>
              </a:rPr>
              <a:t> the </a:t>
            </a:r>
            <a:r>
              <a:rPr lang="nl-NL" sz="1200" b="1" kern="1200" dirty="0" err="1">
                <a:solidFill>
                  <a:schemeClr val="tx1"/>
                </a:solidFill>
                <a:effectLst/>
                <a:latin typeface="Arial" pitchFamily="34" charset="0"/>
                <a:ea typeface="MS PGothic" panose="020B0600070205080204" pitchFamily="34" charset="-128"/>
                <a:cs typeface="Arial" pitchFamily="34" charset="0"/>
              </a:rPr>
              <a:t>allocation</a:t>
            </a:r>
            <a:r>
              <a:rPr lang="nl-NL" sz="1200" b="1" kern="1200" dirty="0">
                <a:solidFill>
                  <a:schemeClr val="tx1"/>
                </a:solidFill>
                <a:effectLst/>
                <a:latin typeface="Arial" pitchFamily="34" charset="0"/>
                <a:ea typeface="MS PGothic" panose="020B0600070205080204" pitchFamily="34" charset="-128"/>
                <a:cs typeface="Arial" pitchFamily="34" charset="0"/>
              </a:rPr>
              <a:t> of resources </a:t>
            </a:r>
            <a:r>
              <a:rPr lang="nl-NL" sz="1200" b="1" kern="1200" dirty="0" err="1">
                <a:solidFill>
                  <a:schemeClr val="tx1"/>
                </a:solidFill>
                <a:effectLst/>
                <a:latin typeface="Arial" pitchFamily="34" charset="0"/>
                <a:ea typeface="MS PGothic" panose="020B0600070205080204" pitchFamily="34" charset="-128"/>
                <a:cs typeface="Arial" pitchFamily="34" charset="0"/>
              </a:rPr>
              <a:t>to</a:t>
            </a:r>
            <a:r>
              <a:rPr lang="nl-NL" sz="1200" b="1" kern="1200" dirty="0">
                <a:solidFill>
                  <a:schemeClr val="tx1"/>
                </a:solidFill>
                <a:effectLst/>
                <a:latin typeface="Arial" pitchFamily="34" charset="0"/>
                <a:ea typeface="MS PGothic" panose="020B0600070205080204" pitchFamily="34" charset="-128"/>
                <a:cs typeface="Arial" pitchFamily="34" charset="0"/>
              </a:rPr>
              <a:t> the </a:t>
            </a:r>
            <a:r>
              <a:rPr lang="nl-NL" sz="1200" b="1" kern="1200" dirty="0" err="1">
                <a:solidFill>
                  <a:schemeClr val="tx1"/>
                </a:solidFill>
                <a:effectLst/>
                <a:latin typeface="Arial" pitchFamily="34" charset="0"/>
                <a:ea typeface="MS PGothic" panose="020B0600070205080204" pitchFamily="34" charset="-128"/>
                <a:cs typeface="Arial" pitchFamily="34" charset="0"/>
              </a:rPr>
              <a:t>local</a:t>
            </a:r>
            <a:r>
              <a:rPr lang="nl-NL" sz="1200" b="1" kern="1200" dirty="0">
                <a:solidFill>
                  <a:schemeClr val="tx1"/>
                </a:solidFill>
                <a:effectLst/>
                <a:latin typeface="Arial" pitchFamily="34" charset="0"/>
                <a:ea typeface="MS PGothic" panose="020B0600070205080204" pitchFamily="34" charset="-128"/>
                <a:cs typeface="Arial" pitchFamily="34" charset="0"/>
              </a:rPr>
              <a:t> level</a:t>
            </a:r>
            <a:r>
              <a:rPr lang="nl-NL" sz="1200" kern="1200" dirty="0">
                <a:solidFill>
                  <a:schemeClr val="tx1"/>
                </a:solidFill>
                <a:effectLst/>
                <a:latin typeface="Arial" pitchFamily="34" charset="0"/>
                <a:ea typeface="MS PGothic" panose="020B0600070205080204" pitchFamily="34" charset="-128"/>
                <a:cs typeface="Arial" pitchFamily="34" charset="0"/>
              </a:rPr>
              <a:t> </a:t>
            </a:r>
            <a:r>
              <a:rPr lang="nl-NL" sz="1200" kern="1200" dirty="0" err="1">
                <a:solidFill>
                  <a:schemeClr val="tx1"/>
                </a:solidFill>
                <a:effectLst/>
                <a:latin typeface="Arial" pitchFamily="34" charset="0"/>
                <a:ea typeface="MS PGothic" panose="020B0600070205080204" pitchFamily="34" charset="-128"/>
                <a:cs typeface="Arial" pitchFamily="34" charset="0"/>
              </a:rPr>
              <a:t>and</a:t>
            </a:r>
            <a:r>
              <a:rPr lang="nl-NL" sz="1200" kern="1200" dirty="0">
                <a:solidFill>
                  <a:schemeClr val="tx1"/>
                </a:solidFill>
                <a:effectLst/>
                <a:latin typeface="Arial" pitchFamily="34" charset="0"/>
                <a:ea typeface="MS PGothic" panose="020B0600070205080204" pitchFamily="34" charset="-128"/>
                <a:cs typeface="Arial" pitchFamily="34" charset="0"/>
              </a:rPr>
              <a:t> the engagement of </a:t>
            </a:r>
            <a:r>
              <a:rPr lang="nl-NL" sz="1200" kern="1200" dirty="0" err="1">
                <a:solidFill>
                  <a:schemeClr val="tx1"/>
                </a:solidFill>
                <a:effectLst/>
                <a:latin typeface="Arial" pitchFamily="34" charset="0"/>
                <a:ea typeface="MS PGothic" panose="020B0600070205080204" pitchFamily="34" charset="-128"/>
                <a:cs typeface="Arial" pitchFamily="34" charset="0"/>
              </a:rPr>
              <a:t>local</a:t>
            </a:r>
            <a:r>
              <a:rPr lang="nl-NL" sz="1200" kern="1200" dirty="0">
                <a:solidFill>
                  <a:schemeClr val="tx1"/>
                </a:solidFill>
                <a:effectLst/>
                <a:latin typeface="Arial" pitchFamily="34" charset="0"/>
                <a:ea typeface="MS PGothic" panose="020B0600070205080204" pitchFamily="34" charset="-128"/>
                <a:cs typeface="Arial" pitchFamily="34" charset="0"/>
              </a:rPr>
              <a:t> </a:t>
            </a:r>
            <a:r>
              <a:rPr lang="nl-NL" sz="1200" kern="1200" dirty="0" err="1">
                <a:solidFill>
                  <a:schemeClr val="tx1"/>
                </a:solidFill>
                <a:effectLst/>
                <a:latin typeface="Arial" pitchFamily="34" charset="0"/>
                <a:ea typeface="MS PGothic" panose="020B0600070205080204" pitchFamily="34" charset="-128"/>
                <a:cs typeface="Arial" pitchFamily="34" charset="0"/>
              </a:rPr>
              <a:t>and</a:t>
            </a:r>
            <a:r>
              <a:rPr lang="nl-NL" sz="1200" kern="1200" dirty="0">
                <a:solidFill>
                  <a:schemeClr val="tx1"/>
                </a:solidFill>
                <a:effectLst/>
                <a:latin typeface="Arial" pitchFamily="34" charset="0"/>
                <a:ea typeface="MS PGothic" panose="020B0600070205080204" pitchFamily="34" charset="-128"/>
                <a:cs typeface="Arial" pitchFamily="34" charset="0"/>
              </a:rPr>
              <a:t> community </a:t>
            </a:r>
            <a:r>
              <a:rPr lang="nl-NL" sz="1200" kern="1200" dirty="0" err="1">
                <a:solidFill>
                  <a:schemeClr val="tx1"/>
                </a:solidFill>
                <a:effectLst/>
                <a:latin typeface="Arial" pitchFamily="34" charset="0"/>
                <a:ea typeface="MS PGothic" panose="020B0600070205080204" pitchFamily="34" charset="-128"/>
                <a:cs typeface="Arial" pitchFamily="34" charset="0"/>
              </a:rPr>
              <a:t>representatives</a:t>
            </a:r>
            <a:r>
              <a:rPr lang="nl-NL" sz="1200" kern="1200" dirty="0">
                <a:solidFill>
                  <a:schemeClr val="tx1"/>
                </a:solidFill>
                <a:effectLst/>
                <a:latin typeface="Arial" pitchFamily="34" charset="0"/>
                <a:ea typeface="MS PGothic" panose="020B0600070205080204" pitchFamily="34" charset="-128"/>
                <a:cs typeface="Arial" pitchFamily="34" charset="0"/>
              </a:rPr>
              <a:t> in </a:t>
            </a:r>
            <a:r>
              <a:rPr lang="nl-NL" sz="1200" kern="1200" dirty="0" err="1">
                <a:solidFill>
                  <a:schemeClr val="tx1"/>
                </a:solidFill>
                <a:effectLst/>
                <a:latin typeface="Arial" pitchFamily="34" charset="0"/>
                <a:ea typeface="MS PGothic" panose="020B0600070205080204" pitchFamily="34" charset="-128"/>
                <a:cs typeface="Arial" pitchFamily="34" charset="0"/>
              </a:rPr>
              <a:t>decision</a:t>
            </a:r>
            <a:r>
              <a:rPr lang="nl-NL" sz="1200" kern="1200" dirty="0">
                <a:solidFill>
                  <a:schemeClr val="tx1"/>
                </a:solidFill>
                <a:effectLst/>
                <a:latin typeface="Arial" pitchFamily="34" charset="0"/>
                <a:ea typeface="MS PGothic" panose="020B0600070205080204" pitchFamily="34" charset="-128"/>
                <a:cs typeface="Arial" pitchFamily="34" charset="0"/>
              </a:rPr>
              <a:t>-making </a:t>
            </a:r>
            <a:r>
              <a:rPr lang="nl-NL" sz="1200" kern="1200" dirty="0" err="1">
                <a:solidFill>
                  <a:schemeClr val="tx1"/>
                </a:solidFill>
                <a:effectLst/>
                <a:latin typeface="Arial" pitchFamily="34" charset="0"/>
                <a:ea typeface="MS PGothic" panose="020B0600070205080204" pitchFamily="34" charset="-128"/>
                <a:cs typeface="Arial" pitchFamily="34" charset="0"/>
              </a:rPr>
              <a:t>related</a:t>
            </a:r>
            <a:r>
              <a:rPr lang="nl-NL" sz="1200" kern="1200" dirty="0">
                <a:solidFill>
                  <a:schemeClr val="tx1"/>
                </a:solidFill>
                <a:effectLst/>
                <a:latin typeface="Arial" pitchFamily="34" charset="0"/>
                <a:ea typeface="MS PGothic" panose="020B0600070205080204" pitchFamily="34" charset="-128"/>
                <a:cs typeface="Arial" pitchFamily="34" charset="0"/>
              </a:rPr>
              <a:t> </a:t>
            </a:r>
            <a:r>
              <a:rPr lang="nl-NL" sz="1200" kern="1200" dirty="0" err="1">
                <a:solidFill>
                  <a:schemeClr val="tx1"/>
                </a:solidFill>
                <a:effectLst/>
                <a:latin typeface="Arial" pitchFamily="34" charset="0"/>
                <a:ea typeface="MS PGothic" panose="020B0600070205080204" pitchFamily="34" charset="-128"/>
                <a:cs typeface="Arial" pitchFamily="34" charset="0"/>
              </a:rPr>
              <a:t>to</a:t>
            </a:r>
            <a:r>
              <a:rPr lang="nl-NL" sz="1200" kern="1200" dirty="0">
                <a:solidFill>
                  <a:schemeClr val="tx1"/>
                </a:solidFill>
                <a:effectLst/>
                <a:latin typeface="Arial" pitchFamily="34" charset="0"/>
                <a:ea typeface="MS PGothic" panose="020B0600070205080204" pitchFamily="34" charset="-128"/>
                <a:cs typeface="Arial" pitchFamily="34" charset="0"/>
              </a:rPr>
              <a:t> </a:t>
            </a:r>
            <a:r>
              <a:rPr lang="nl-NL" sz="1200" kern="1200" dirty="0" err="1">
                <a:solidFill>
                  <a:schemeClr val="tx1"/>
                </a:solidFill>
                <a:effectLst/>
                <a:latin typeface="Arial" pitchFamily="34" charset="0"/>
                <a:ea typeface="MS PGothic" panose="020B0600070205080204" pitchFamily="34" charset="-128"/>
                <a:cs typeface="Arial" pitchFamily="34" charset="0"/>
              </a:rPr>
              <a:t>climate</a:t>
            </a:r>
            <a:r>
              <a:rPr lang="nl-NL" sz="1200" kern="1200" dirty="0">
                <a:solidFill>
                  <a:schemeClr val="tx1"/>
                </a:solidFill>
                <a:effectLst/>
                <a:latin typeface="Arial" pitchFamily="34" charset="0"/>
                <a:ea typeface="MS PGothic" panose="020B0600070205080204" pitchFamily="34" charset="-128"/>
                <a:cs typeface="Arial" pitchFamily="34" charset="0"/>
              </a:rPr>
              <a:t> change </a:t>
            </a:r>
            <a:r>
              <a:rPr lang="nl-NL" sz="1200" kern="1200" dirty="0" err="1">
                <a:solidFill>
                  <a:schemeClr val="tx1"/>
                </a:solidFill>
                <a:effectLst/>
                <a:latin typeface="Arial" pitchFamily="34" charset="0"/>
                <a:ea typeface="MS PGothic" panose="020B0600070205080204" pitchFamily="34" charset="-128"/>
                <a:cs typeface="Arial" pitchFamily="34" charset="0"/>
              </a:rPr>
              <a:t>adaptation</a:t>
            </a:r>
            <a:endParaRPr lang="nl-NL" sz="1200" kern="1200" dirty="0">
              <a:solidFill>
                <a:schemeClr val="tx1"/>
              </a:solidFill>
              <a:effectLst/>
              <a:latin typeface="Arial" pitchFamily="34" charset="0"/>
              <a:ea typeface="MS PGothic" panose="020B0600070205080204" pitchFamily="34" charset="-128"/>
              <a:cs typeface="Arial" pitchFamily="34" charset="0"/>
            </a:endParaRPr>
          </a:p>
          <a:p>
            <a:r>
              <a:rPr lang="nl-NL" sz="1200" kern="1200" dirty="0">
                <a:solidFill>
                  <a:schemeClr val="tx1"/>
                </a:solidFill>
                <a:effectLst/>
                <a:latin typeface="Arial" pitchFamily="34" charset="0"/>
                <a:ea typeface="MS PGothic" panose="020B0600070205080204" pitchFamily="34" charset="-128"/>
                <a:cs typeface="Arial" pitchFamily="34" charset="0"/>
              </a:rPr>
              <a:t> </a:t>
            </a:r>
          </a:p>
          <a:p>
            <a:r>
              <a:rPr lang="nl-NL" sz="1200" kern="1200" dirty="0">
                <a:solidFill>
                  <a:schemeClr val="tx1"/>
                </a:solidFill>
                <a:effectLst/>
                <a:latin typeface="Arial" pitchFamily="34" charset="0"/>
                <a:ea typeface="MS PGothic" panose="020B0600070205080204" pitchFamily="34" charset="-128"/>
                <a:cs typeface="Arial" pitchFamily="34" charset="0"/>
              </a:rPr>
              <a:t> </a:t>
            </a:r>
          </a:p>
          <a:p>
            <a:endParaRPr lang="en-GB" dirty="0">
              <a:latin typeface="Arial" charset="0"/>
              <a:ea typeface="MS PGothic" charset="0"/>
              <a:cs typeface="Arial" charset="0"/>
            </a:endParaRPr>
          </a:p>
        </p:txBody>
      </p:sp>
      <p:sp>
        <p:nvSpPr>
          <p:cNvPr id="26628" name="Slide Number Placeholder 3"/>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2977B8C0-E261-C84A-8C67-C1163D2CB202}" type="slidenum">
              <a:rPr lang="da-DK"/>
              <a:pPr/>
              <a:t>22</a:t>
            </a:fld>
            <a:endParaRPr lang="da-DK"/>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938B9C9D-8DF2-4ECD-9334-ED5BB01BDA71}"/>
              </a:ext>
            </a:extLst>
          </p:cNvPr>
          <p:cNvSpPr>
            <a:spLocks noGrp="1" noRot="1" noChangeAspect="1" noChangeArrowheads="1" noTextEdit="1"/>
          </p:cNvSpPr>
          <p:nvPr>
            <p:ph type="sldImg"/>
          </p:nvPr>
        </p:nvSpPr>
        <p:spPr>
          <a:ln/>
        </p:spPr>
      </p:sp>
      <p:sp>
        <p:nvSpPr>
          <p:cNvPr id="40962" name="Notes Placeholder 2">
            <a:extLst>
              <a:ext uri="{FF2B5EF4-FFF2-40B4-BE49-F238E27FC236}">
                <a16:creationId xmlns:a16="http://schemas.microsoft.com/office/drawing/2014/main" id="{DC875633-52D4-41B3-849A-883110D0E4D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ea typeface="ヒラギノ角ゴ Pro W3" pitchFamily="2" charset="-128"/>
              </a:rPr>
              <a:t>Engaging in humanitarian diplomacy may help strategically position National Societies for (influencing) resource mobilization, especially with the new and increasing climate funds coming to governments that need to address the local adaptation priorities of the affected communities.</a:t>
            </a:r>
          </a:p>
          <a:p>
            <a:pPr>
              <a:defRPr/>
            </a:pPr>
            <a:endParaRPr lang="en-US" altLang="en-US" dirty="0">
              <a:ea typeface="ヒラギノ角ゴ Pro W3" pitchFamily="2" charset="-128"/>
            </a:endParaRPr>
          </a:p>
          <a:p>
            <a:pPr>
              <a:defRPr/>
            </a:pPr>
            <a:r>
              <a:rPr lang="en-US" altLang="en-US" dirty="0">
                <a:ea typeface="ヒラギノ角ゴ Pro W3" pitchFamily="2" charset="-128"/>
              </a:rPr>
              <a:t>National Societies, with their experience, are best placed to bring forward the adaptation needs of the most vulnerable.</a:t>
            </a:r>
          </a:p>
          <a:p>
            <a:pPr>
              <a:defRPr/>
            </a:pPr>
            <a:endParaRPr lang="nl-NL" altLang="en-US" dirty="0">
              <a:ea typeface="ヒラギノ角ゴ Pro W3" pitchFamily="2" charset="-128"/>
            </a:endParaRPr>
          </a:p>
          <a:p>
            <a:endParaRPr lang="en-US" altLang="en-US" dirty="0"/>
          </a:p>
        </p:txBody>
      </p:sp>
      <p:sp>
        <p:nvSpPr>
          <p:cNvPr id="40963" name="Slide Number Placeholder 3">
            <a:extLst>
              <a:ext uri="{FF2B5EF4-FFF2-40B4-BE49-F238E27FC236}">
                <a16:creationId xmlns:a16="http://schemas.microsoft.com/office/drawing/2014/main" id="{24F79C18-1D26-4B8B-AF57-D511DA88B6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0B80CD-15AE-44A5-B53D-9F9B0B06B4F0}" type="slidenum">
              <a:rPr kumimoji="0" lang="da-DK"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da-DK"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ChangeArrowheads="1" noTextEdit="1"/>
          </p:cNvSpPr>
          <p:nvPr>
            <p:ph type="sldImg"/>
          </p:nvPr>
        </p:nvSpPr>
        <p:spPr>
          <a:xfrm>
            <a:off x="381000" y="685800"/>
            <a:ext cx="6096000" cy="3429000"/>
          </a:xfrm>
          <a:ln/>
        </p:spPr>
      </p:sp>
      <p:sp>
        <p:nvSpPr>
          <p:cNvPr id="28675"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tabLst>
                <a:tab pos="228600" algn="l"/>
                <a:tab pos="1017588" algn="l"/>
                <a:tab pos="1806575" algn="l"/>
                <a:tab pos="2595563" algn="l"/>
                <a:tab pos="3382963" algn="l"/>
                <a:tab pos="4171950" algn="l"/>
                <a:tab pos="4960938" algn="l"/>
                <a:tab pos="5749925" algn="l"/>
                <a:tab pos="6537325" algn="l"/>
                <a:tab pos="7326313" algn="l"/>
                <a:tab pos="8115300" algn="l"/>
                <a:tab pos="8904288" algn="l"/>
              </a:tabLst>
            </a:pPr>
            <a:r>
              <a:rPr lang="en-US" dirty="0">
                <a:latin typeface="Times New Roman" charset="0"/>
                <a:ea typeface="MS PGothic" charset="0"/>
                <a:cs typeface="Arial" charset="0"/>
              </a:rPr>
              <a:t>See also separate presentation and exercises in this module.</a:t>
            </a:r>
          </a:p>
          <a:p>
            <a:pPr defTabSz="457200" eaLnBrk="1" hangingPunct="1">
              <a:spcBef>
                <a:spcPct val="0"/>
              </a:spcBef>
              <a:tabLst>
                <a:tab pos="228600" algn="l"/>
                <a:tab pos="1017588" algn="l"/>
                <a:tab pos="1806575" algn="l"/>
                <a:tab pos="2595563" algn="l"/>
                <a:tab pos="3382963" algn="l"/>
                <a:tab pos="4171950" algn="l"/>
                <a:tab pos="4960938" algn="l"/>
                <a:tab pos="5749925" algn="l"/>
                <a:tab pos="6537325" algn="l"/>
                <a:tab pos="7326313" algn="l"/>
                <a:tab pos="8115300" algn="l"/>
                <a:tab pos="8904288" algn="l"/>
              </a:tabLst>
            </a:pPr>
            <a:endParaRPr lang="en-US" dirty="0">
              <a:latin typeface="Times New Roman" charset="0"/>
              <a:ea typeface="MS PGothic" charset="0"/>
              <a:cs typeface="Arial" charset="0"/>
            </a:endParaRPr>
          </a:p>
          <a:p>
            <a:pPr defTabSz="457200" eaLnBrk="1" hangingPunct="1">
              <a:spcBef>
                <a:spcPct val="0"/>
              </a:spcBef>
              <a:tabLst>
                <a:tab pos="228600" algn="l"/>
                <a:tab pos="1017588" algn="l"/>
                <a:tab pos="1806575" algn="l"/>
                <a:tab pos="2595563" algn="l"/>
                <a:tab pos="3382963" algn="l"/>
                <a:tab pos="4171950" algn="l"/>
                <a:tab pos="4960938" algn="l"/>
                <a:tab pos="5749925" algn="l"/>
                <a:tab pos="6537325" algn="l"/>
                <a:tab pos="7326313" algn="l"/>
                <a:tab pos="8115300" algn="l"/>
                <a:tab pos="8904288" algn="l"/>
              </a:tabLst>
            </a:pPr>
            <a:r>
              <a:rPr lang="en-US" dirty="0">
                <a:latin typeface="Times New Roman" charset="0"/>
                <a:ea typeface="MS PGothic" charset="0"/>
                <a:cs typeface="Arial" charset="0"/>
              </a:rPr>
              <a:t>[Note: a separate set of training material on NPA/NDC is available at </a:t>
            </a:r>
            <a:r>
              <a:rPr lang="en-GB" u="sng" dirty="0">
                <a:latin typeface="Arial" charset="0"/>
                <a:ea typeface="MS PGothic" charset="0"/>
                <a:cs typeface="Arial" charset="0"/>
                <a:hlinkClick r:id="rId3"/>
              </a:rPr>
              <a:t>http://climatecentre.org/programmes-engagement/national-adaptation-plans</a:t>
            </a:r>
            <a:r>
              <a:rPr lang="en-US" dirty="0">
                <a:latin typeface="Times New Roman" charset="0"/>
                <a:ea typeface="MS PGothic" charset="0"/>
                <a:cs typeface="Arial" charset="0"/>
              </a:rPr>
              <a:t>]</a:t>
            </a:r>
          </a:p>
          <a:p>
            <a:pPr defTabSz="457200" eaLnBrk="1" hangingPunct="1">
              <a:spcBef>
                <a:spcPct val="0"/>
              </a:spcBef>
              <a:tabLst>
                <a:tab pos="228600" algn="l"/>
                <a:tab pos="1017588" algn="l"/>
                <a:tab pos="1806575" algn="l"/>
                <a:tab pos="2595563" algn="l"/>
                <a:tab pos="3382963" algn="l"/>
                <a:tab pos="4171950" algn="l"/>
                <a:tab pos="4960938" algn="l"/>
                <a:tab pos="5749925" algn="l"/>
                <a:tab pos="6537325" algn="l"/>
                <a:tab pos="7326313" algn="l"/>
                <a:tab pos="8115300" algn="l"/>
                <a:tab pos="8904288" algn="l"/>
              </a:tabLst>
            </a:pPr>
            <a:endParaRPr lang="en-US" dirty="0">
              <a:latin typeface="Times New Roman" charset="0"/>
              <a:ea typeface="MS PGothic" charset="0"/>
              <a:cs typeface="Arial" charset="0"/>
            </a:endParaRPr>
          </a:p>
          <a:p>
            <a:pPr defTabSz="457200" eaLnBrk="1" hangingPunct="1">
              <a:spcBef>
                <a:spcPct val="0"/>
              </a:spcBef>
              <a:tabLst>
                <a:tab pos="228600" algn="l"/>
                <a:tab pos="1017588" algn="l"/>
                <a:tab pos="1806575" algn="l"/>
                <a:tab pos="2595563" algn="l"/>
                <a:tab pos="3382963" algn="l"/>
                <a:tab pos="4171950" algn="l"/>
                <a:tab pos="4960938" algn="l"/>
                <a:tab pos="5749925" algn="l"/>
                <a:tab pos="6537325" algn="l"/>
                <a:tab pos="7326313" algn="l"/>
                <a:tab pos="8115300" algn="l"/>
                <a:tab pos="8904288" algn="l"/>
              </a:tabLst>
            </a:pPr>
            <a:r>
              <a:rPr lang="en-US" dirty="0">
                <a:latin typeface="Times New Roman" charset="0"/>
                <a:ea typeface="MS PGothic" charset="0"/>
                <a:cs typeface="Arial" charset="0"/>
              </a:rPr>
              <a:t>Find out what has been published in terms of strategies and policies by your government. Within the UNFCCC framework, most of the least developed countries have written a National Adaptation </a:t>
            </a:r>
            <a:r>
              <a:rPr lang="en-US" dirty="0" err="1">
                <a:latin typeface="Times New Roman" charset="0"/>
                <a:ea typeface="MS PGothic" charset="0"/>
                <a:cs typeface="Arial" charset="0"/>
              </a:rPr>
              <a:t>Programmes</a:t>
            </a:r>
            <a:r>
              <a:rPr lang="en-US" dirty="0">
                <a:latin typeface="Times New Roman" charset="0"/>
                <a:ea typeface="MS PGothic" charset="0"/>
                <a:cs typeface="Arial" charset="0"/>
              </a:rPr>
              <a:t> of Action (NAPA) a few years ago. This was the first generation of national adaptation plans. Since the COP decisions in December 2011, a second generation of “National Adaptation Plans (NAP) plans will be developed and implemented by governments; in addition, the Intended Nationally Determined Commitments (INDCs) will often summarize the formal commitments (reported to UNFCC) and they will/may list relevant adaptation options. Influencing next generation INDCs is a key opportunity for advocacy.</a:t>
            </a:r>
            <a:br>
              <a:rPr lang="en-US" dirty="0">
                <a:latin typeface="Times New Roman" charset="0"/>
                <a:ea typeface="MS PGothic" charset="0"/>
                <a:cs typeface="Arial" charset="0"/>
              </a:rPr>
            </a:br>
            <a:endParaRPr lang="en-US" dirty="0">
              <a:latin typeface="Times New Roman" charset="0"/>
              <a:ea typeface="MS PGothic" charset="0"/>
              <a:cs typeface="Arial" charset="0"/>
            </a:endParaRPr>
          </a:p>
          <a:p>
            <a:pPr defTabSz="457200" eaLnBrk="1" hangingPunct="1">
              <a:spcBef>
                <a:spcPct val="0"/>
              </a:spcBef>
              <a:tabLst>
                <a:tab pos="228600" algn="l"/>
                <a:tab pos="1017588" algn="l"/>
                <a:tab pos="1806575" algn="l"/>
                <a:tab pos="2595563" algn="l"/>
                <a:tab pos="3382963" algn="l"/>
                <a:tab pos="4171950" algn="l"/>
                <a:tab pos="4960938" algn="l"/>
                <a:tab pos="5749925" algn="l"/>
                <a:tab pos="6537325" algn="l"/>
                <a:tab pos="7326313" algn="l"/>
                <a:tab pos="8115300" algn="l"/>
                <a:tab pos="8904288" algn="l"/>
              </a:tabLst>
            </a:pPr>
            <a:r>
              <a:rPr lang="en-US" dirty="0">
                <a:latin typeface="Times New Roman" charset="0"/>
                <a:ea typeface="MS PGothic" charset="0"/>
                <a:cs typeface="Arial" charset="0"/>
              </a:rPr>
              <a:t>Read through the relevant adaptation policies/INDCS/NAPs etc. of your government and find out whether the humanitarian consequences of climate change are acknowledged and addressed. Look for key words like disaster risk reduction, early warning systems, community based adaptation, most vulnerable people, food security, health, water and sanitation.</a:t>
            </a:r>
          </a:p>
          <a:p>
            <a:pPr defTabSz="457200" eaLnBrk="1" hangingPunct="1">
              <a:spcBef>
                <a:spcPct val="0"/>
              </a:spcBef>
              <a:buFont typeface="Wingdings" charset="0"/>
              <a:buNone/>
              <a:tabLst>
                <a:tab pos="228600" algn="l"/>
                <a:tab pos="1017588" algn="l"/>
                <a:tab pos="1806575" algn="l"/>
                <a:tab pos="2595563" algn="l"/>
                <a:tab pos="3382963" algn="l"/>
                <a:tab pos="4171950" algn="l"/>
                <a:tab pos="4960938" algn="l"/>
                <a:tab pos="5749925" algn="l"/>
                <a:tab pos="6537325" algn="l"/>
                <a:tab pos="7326313" algn="l"/>
                <a:tab pos="8115300" algn="l"/>
                <a:tab pos="8904288" algn="l"/>
              </a:tabLst>
            </a:pPr>
            <a:endParaRPr lang="sv-SE" dirty="0">
              <a:latin typeface="Times New Roman" charset="0"/>
              <a:ea typeface="MS PGothic" charset="0"/>
              <a:cs typeface="Arial" charset="0"/>
            </a:endParaRPr>
          </a:p>
          <a:p>
            <a:pPr defTabSz="457200" eaLnBrk="1" hangingPunct="1">
              <a:spcBef>
                <a:spcPct val="0"/>
              </a:spcBef>
              <a:tabLst>
                <a:tab pos="228600" algn="l"/>
                <a:tab pos="1017588" algn="l"/>
                <a:tab pos="1806575" algn="l"/>
                <a:tab pos="2595563" algn="l"/>
                <a:tab pos="3382963" algn="l"/>
                <a:tab pos="4171950" algn="l"/>
                <a:tab pos="4960938" algn="l"/>
                <a:tab pos="5749925" algn="l"/>
                <a:tab pos="6537325" algn="l"/>
                <a:tab pos="7326313" algn="l"/>
                <a:tab pos="8115300" algn="l"/>
                <a:tab pos="8904288" algn="l"/>
              </a:tabLst>
            </a:pPr>
            <a:r>
              <a:rPr lang="en-US" dirty="0">
                <a:latin typeface="Times New Roman" charset="0"/>
                <a:ea typeface="MS PGothic" charset="0"/>
                <a:cs typeface="Arial" charset="0"/>
              </a:rPr>
              <a:t>Decide whether the humanitarian consequences are sufficiently addressed. You can always contact the Climate Centre for advice. </a:t>
            </a:r>
          </a:p>
          <a:p>
            <a:pPr defTabSz="457200" eaLnBrk="1" hangingPunct="1">
              <a:spcBef>
                <a:spcPct val="0"/>
              </a:spcBef>
              <a:tabLst>
                <a:tab pos="228600" algn="l"/>
                <a:tab pos="1017588" algn="l"/>
                <a:tab pos="1806575" algn="l"/>
                <a:tab pos="2595563" algn="l"/>
                <a:tab pos="3382963" algn="l"/>
                <a:tab pos="4171950" algn="l"/>
                <a:tab pos="4960938" algn="l"/>
                <a:tab pos="5749925" algn="l"/>
                <a:tab pos="6537325" algn="l"/>
                <a:tab pos="7326313" algn="l"/>
                <a:tab pos="8115300" algn="l"/>
                <a:tab pos="8904288" algn="l"/>
              </a:tabLst>
            </a:pPr>
            <a:br>
              <a:rPr lang="en-US" dirty="0">
                <a:latin typeface="Times New Roman" charset="0"/>
                <a:ea typeface="MS PGothic" charset="0"/>
                <a:cs typeface="Arial" charset="0"/>
              </a:rPr>
            </a:br>
            <a:r>
              <a:rPr lang="en-US" dirty="0">
                <a:latin typeface="Times New Roman" charset="0"/>
                <a:ea typeface="MS PGothic" charset="0"/>
                <a:cs typeface="Arial" charset="0"/>
              </a:rPr>
              <a:t>Most countries submit “National Communications” on climate change to the UNFCCC. Even though the main parts of these reports are about greenhouse-gas emissions (of less relevance for the Red Cross Red Crescent), they also describe the vulnerability of your country to climate change impacts in the coming decades and provide a good background. See also:</a:t>
            </a:r>
            <a:br>
              <a:rPr lang="en-US" dirty="0">
                <a:latin typeface="Times New Roman" charset="0"/>
                <a:ea typeface="MS PGothic" charset="0"/>
                <a:cs typeface="Arial" charset="0"/>
              </a:rPr>
            </a:br>
            <a:endParaRPr lang="en-US" dirty="0">
              <a:latin typeface="Times New Roman" charset="0"/>
              <a:ea typeface="MS PGothic" charset="0"/>
              <a:cs typeface="Arial" charset="0"/>
            </a:endParaRPr>
          </a:p>
          <a:p>
            <a:pPr defTabSz="457200" eaLnBrk="1" hangingPunct="1">
              <a:spcBef>
                <a:spcPct val="0"/>
              </a:spcBef>
              <a:tabLst>
                <a:tab pos="228600" algn="l"/>
                <a:tab pos="1017588" algn="l"/>
                <a:tab pos="1806575" algn="l"/>
                <a:tab pos="2595563" algn="l"/>
                <a:tab pos="3382963" algn="l"/>
                <a:tab pos="4171950" algn="l"/>
                <a:tab pos="4960938" algn="l"/>
                <a:tab pos="5749925" algn="l"/>
                <a:tab pos="6537325" algn="l"/>
                <a:tab pos="7326313" algn="l"/>
                <a:tab pos="8115300" algn="l"/>
                <a:tab pos="8904288" algn="l"/>
              </a:tabLst>
            </a:pPr>
            <a:r>
              <a:rPr lang="en-US" dirty="0">
                <a:latin typeface="Times New Roman" charset="0"/>
                <a:ea typeface="MS PGothic" charset="0"/>
                <a:cs typeface="Arial" charset="0"/>
                <a:hlinkClick r:id="rId4"/>
              </a:rPr>
              <a:t>http://maindb.unfccc.int/library/view_pdf.pl?url=http://unfccc.int/resource/docs/2011/sbi/eng/l16.pdf</a:t>
            </a:r>
            <a:endParaRPr lang="en-US" dirty="0">
              <a:latin typeface="Times New Roman" charset="0"/>
              <a:ea typeface="MS PGothic" charset="0"/>
              <a:cs typeface="Arial" charset="0"/>
            </a:endParaRPr>
          </a:p>
          <a:p>
            <a:pPr defTabSz="457200" eaLnBrk="1" hangingPunct="1">
              <a:spcBef>
                <a:spcPct val="0"/>
              </a:spcBef>
              <a:tabLst>
                <a:tab pos="228600" algn="l"/>
                <a:tab pos="1017588" algn="l"/>
                <a:tab pos="1806575" algn="l"/>
                <a:tab pos="2595563" algn="l"/>
                <a:tab pos="3382963" algn="l"/>
                <a:tab pos="4171950" algn="l"/>
                <a:tab pos="4960938" algn="l"/>
                <a:tab pos="5749925" algn="l"/>
                <a:tab pos="6537325" algn="l"/>
                <a:tab pos="7326313" algn="l"/>
                <a:tab pos="8115300" algn="l"/>
                <a:tab pos="8904288" algn="l"/>
              </a:tabLst>
            </a:pPr>
            <a:endParaRPr lang="en-US" dirty="0">
              <a:latin typeface="Times New Roman" charset="0"/>
              <a:ea typeface="MS PGothic" charset="0"/>
              <a:cs typeface="Arial" charset="0"/>
            </a:endParaRPr>
          </a:p>
          <a:p>
            <a:pPr defTabSz="457200" eaLnBrk="1" hangingPunct="1">
              <a:spcBef>
                <a:spcPct val="0"/>
              </a:spcBef>
              <a:tabLst>
                <a:tab pos="228600" algn="l"/>
                <a:tab pos="1017588" algn="l"/>
                <a:tab pos="1806575" algn="l"/>
                <a:tab pos="2595563" algn="l"/>
                <a:tab pos="3382963" algn="l"/>
                <a:tab pos="4171950" algn="l"/>
                <a:tab pos="4960938" algn="l"/>
                <a:tab pos="5749925" algn="l"/>
                <a:tab pos="6537325" algn="l"/>
                <a:tab pos="7326313" algn="l"/>
                <a:tab pos="8115300" algn="l"/>
                <a:tab pos="8904288" algn="l"/>
              </a:tabLst>
            </a:pPr>
            <a:r>
              <a:rPr lang="en-US" dirty="0">
                <a:latin typeface="Times New Roman" charset="0"/>
                <a:ea typeface="MS PGothic" charset="0"/>
                <a:cs typeface="Arial" charset="0"/>
              </a:rPr>
              <a:t>On the UNFCCC website you can find the contact information for national </a:t>
            </a:r>
            <a:r>
              <a:rPr lang="en-US" i="1" dirty="0">
                <a:latin typeface="Times New Roman" charset="0"/>
                <a:ea typeface="MS PGothic" charset="0"/>
                <a:cs typeface="Arial" charset="0"/>
              </a:rPr>
              <a:t>focal points – </a:t>
            </a:r>
            <a:r>
              <a:rPr lang="en-US" dirty="0">
                <a:latin typeface="Times New Roman" charset="0"/>
                <a:ea typeface="MS PGothic" charset="0"/>
                <a:cs typeface="Arial" charset="0"/>
              </a:rPr>
              <a:t>the ministry where you can find out about the adaptation policy of your government.</a:t>
            </a:r>
          </a:p>
          <a:p>
            <a:pPr defTabSz="457200">
              <a:tabLst>
                <a:tab pos="228600" algn="l"/>
                <a:tab pos="1017588" algn="l"/>
                <a:tab pos="1806575" algn="l"/>
                <a:tab pos="2595563" algn="l"/>
                <a:tab pos="3382963" algn="l"/>
                <a:tab pos="4171950" algn="l"/>
                <a:tab pos="4960938" algn="l"/>
                <a:tab pos="5749925" algn="l"/>
                <a:tab pos="6537325" algn="l"/>
                <a:tab pos="7326313" algn="l"/>
                <a:tab pos="8115300" algn="l"/>
                <a:tab pos="8904288" algn="l"/>
              </a:tabLst>
            </a:pPr>
            <a:endParaRPr lang="da-DK" dirty="0">
              <a:latin typeface="Arial" charset="0"/>
              <a:ea typeface="MS PGothic" charset="0"/>
              <a:cs typeface="Arial" charset="0"/>
            </a:endParaRPr>
          </a:p>
        </p:txBody>
      </p:sp>
      <p:sp>
        <p:nvSpPr>
          <p:cNvPr id="28676"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2F743DA8-0712-7B4C-A505-7735C43AF4FE}" type="slidenum">
              <a:rPr lang="da-DK"/>
              <a:pPr/>
              <a:t>24</a:t>
            </a:fld>
            <a:endParaRPr lang="da-DK"/>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sectoral laws that regulate physical planning aspects of development and settlements, including building codes, land use regulations, environmental management and climate change laws are really the pillars of DRM – as they address underlying vulnerability in both urban and rural areas. </a:t>
            </a:r>
          </a:p>
          <a:p>
            <a:endParaRPr lang="en-GB" baseline="0" dirty="0"/>
          </a:p>
          <a:p>
            <a:r>
              <a:rPr lang="en-GB" baseline="0" dirty="0"/>
              <a:t>One of the biggest challenges we found in our research in implementing building codes and land use planning regulations, </a:t>
            </a:r>
            <a:r>
              <a:rPr lang="en-GB" baseline="0" dirty="0" err="1"/>
              <a:t>ist</a:t>
            </a:r>
            <a:r>
              <a:rPr lang="en-GB" baseline="0" dirty="0"/>
              <a:t> that the all require local government implementation – and local governments rarely have the capacity or resources to oversee effective implementation. </a:t>
            </a:r>
          </a:p>
          <a:p>
            <a:endParaRPr lang="en-GB" baseline="0" dirty="0"/>
          </a:p>
          <a:p>
            <a:r>
              <a:rPr lang="en-GB" baseline="0" dirty="0"/>
              <a:t>There is also a clear lack of ‘compliance culture’ in many lower and middle-income countries – which calls for further training and awareness raising. </a:t>
            </a:r>
          </a:p>
          <a:p>
            <a:endParaRPr lang="en-GB" baseline="0" dirty="0"/>
          </a:p>
          <a:p>
            <a:r>
              <a:rPr lang="en-GB" baseline="0" dirty="0"/>
              <a:t>Another prominent finding was that there is a clear need to have better coordination between these sectoral laws and the DRM laws and systems. Building codes and land use planning generally lack any reference to disaster risk reduction considerations – though we did find some positive examples such as India, where clear links are made between in the frameworks. </a:t>
            </a:r>
            <a:endParaRPr lang="en-GB" dirty="0"/>
          </a:p>
          <a:p>
            <a:endParaRPr lang="en-GB" dirty="0"/>
          </a:p>
        </p:txBody>
      </p:sp>
      <p:sp>
        <p:nvSpPr>
          <p:cNvPr id="4" name="Slide Number Placeholder 3"/>
          <p:cNvSpPr>
            <a:spLocks noGrp="1"/>
          </p:cNvSpPr>
          <p:nvPr>
            <p:ph type="sldNum" sz="quarter" idx="10"/>
          </p:nvPr>
        </p:nvSpPr>
        <p:spPr/>
        <p:txBody>
          <a:bodyPr/>
          <a:lstStyle/>
          <a:p>
            <a:fld id="{AB0E1196-3EDA-E944-9895-6170E28B3901}" type="slidenum">
              <a:rPr lang="en-US" smtClean="0"/>
              <a:t>25</a:t>
            </a:fld>
            <a:endParaRPr lang="en-US"/>
          </a:p>
        </p:txBody>
      </p:sp>
    </p:spTree>
    <p:extLst>
      <p:ext uri="{BB962C8B-B14F-4D97-AF65-F5344CB8AC3E}">
        <p14:creationId xmlns:p14="http://schemas.microsoft.com/office/powerpoint/2010/main" val="813759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C59CBD8-0DA8-964D-AFEE-808EAF37BE57}" type="slidenum">
              <a:rPr lang="da-DK" smtClean="0"/>
              <a:pPr/>
              <a:t>27</a:t>
            </a:fld>
            <a:endParaRPr lang="da-DK"/>
          </a:p>
        </p:txBody>
      </p:sp>
    </p:spTree>
    <p:extLst>
      <p:ext uri="{BB962C8B-B14F-4D97-AF65-F5344CB8AC3E}">
        <p14:creationId xmlns:p14="http://schemas.microsoft.com/office/powerpoint/2010/main" val="3305895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C59CBD8-0DA8-964D-AFEE-808EAF37BE57}" type="slidenum">
              <a:rPr lang="da-DK" smtClean="0"/>
              <a:pPr/>
              <a:t>28</a:t>
            </a:fld>
            <a:endParaRPr lang="da-DK"/>
          </a:p>
        </p:txBody>
      </p:sp>
    </p:spTree>
    <p:extLst>
      <p:ext uri="{BB962C8B-B14F-4D97-AF65-F5344CB8AC3E}">
        <p14:creationId xmlns:p14="http://schemas.microsoft.com/office/powerpoint/2010/main" val="3456766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pPr defTabSz="457200" eaLnBrk="1" hangingPunct="1">
              <a:spcBef>
                <a:spcPct val="0"/>
              </a:spcBef>
            </a:pPr>
            <a:r>
              <a:rPr lang="en-US" dirty="0">
                <a:latin typeface="Arial" charset="0"/>
                <a:ea typeface="MS PGothic" charset="0"/>
                <a:cs typeface="Arial" charset="0"/>
              </a:rPr>
              <a:t>Climate change risks cut across sectors and will have to be dealt with across sectors. This is not only challenging within the Red Cross Red Crescent Movement but for governments too. It is always smart in the Red Cross Red Crescent to start thinking about how to integrate the implications of climate change and climate risk management across different </a:t>
            </a:r>
            <a:r>
              <a:rPr lang="en-US" dirty="0" err="1">
                <a:latin typeface="Arial" charset="0"/>
                <a:ea typeface="MS PGothic" charset="0"/>
                <a:cs typeface="Arial" charset="0"/>
              </a:rPr>
              <a:t>programmes</a:t>
            </a:r>
            <a:r>
              <a:rPr lang="en-US" dirty="0">
                <a:latin typeface="Arial" charset="0"/>
                <a:ea typeface="MS PGothic" charset="0"/>
                <a:cs typeface="Arial" charset="0"/>
              </a:rPr>
              <a:t> and departments.</a:t>
            </a:r>
          </a:p>
          <a:p>
            <a:pPr defTabSz="457200" eaLnBrk="1" hangingPunct="1">
              <a:spcBef>
                <a:spcPct val="0"/>
              </a:spcBef>
            </a:pPr>
            <a:endParaRPr lang="en-US" dirty="0">
              <a:latin typeface="Arial" charset="0"/>
              <a:ea typeface="MS PGothic" charset="0"/>
              <a:cs typeface="Arial" charset="0"/>
            </a:endParaRPr>
          </a:p>
          <a:p>
            <a:pPr defTabSz="457200" eaLnBrk="1" hangingPunct="1">
              <a:spcBef>
                <a:spcPct val="0"/>
              </a:spcBef>
            </a:pPr>
            <a:r>
              <a:rPr lang="en-US" dirty="0">
                <a:latin typeface="Arial" charset="0"/>
                <a:ea typeface="MS PGothic" charset="0"/>
                <a:cs typeface="Arial" charset="0"/>
              </a:rPr>
              <a:t>DRR is identified as a main element of climate change adaptation. This means there is huge overlap between what we consider to be climate change adaptation and DRR. Within the Red Cross Red Crescent we already have the experience to work in strengthening community resilience, with health, water and sanitation, as well as </a:t>
            </a:r>
            <a:r>
              <a:rPr lang="en-US" dirty="0" err="1">
                <a:latin typeface="Arial" charset="0"/>
                <a:ea typeface="MS PGothic" charset="0"/>
                <a:cs typeface="Arial" charset="0"/>
              </a:rPr>
              <a:t>programmes</a:t>
            </a:r>
            <a:r>
              <a:rPr lang="en-US" dirty="0">
                <a:latin typeface="Arial" charset="0"/>
                <a:ea typeface="MS PGothic" charset="0"/>
                <a:cs typeface="Arial" charset="0"/>
              </a:rPr>
              <a:t> on disaster preparedness and the mitigation of disasters. Therefore climate change adaptation is nothing new to us; only project design is slightly different. </a:t>
            </a:r>
          </a:p>
          <a:p>
            <a:pPr defTabSz="457200" eaLnBrk="1" hangingPunct="1">
              <a:spcBef>
                <a:spcPct val="0"/>
              </a:spcBef>
            </a:pPr>
            <a:endParaRPr lang="en-US" dirty="0">
              <a:latin typeface="Arial" charset="0"/>
              <a:ea typeface="MS PGothic" charset="0"/>
              <a:cs typeface="Arial" charset="0"/>
            </a:endParaRPr>
          </a:p>
          <a:p>
            <a:pPr defTabSz="457200" eaLnBrk="1" hangingPunct="1">
              <a:spcBef>
                <a:spcPct val="0"/>
              </a:spcBef>
            </a:pPr>
            <a:r>
              <a:rPr lang="en-US" dirty="0">
                <a:latin typeface="Arial" charset="0"/>
                <a:ea typeface="MS PGothic" charset="0"/>
                <a:cs typeface="Arial" charset="0"/>
              </a:rPr>
              <a:t>If you have no practical example to show to your government on Climate-smart DRR, you can easily demonstrate experience from one of your neighboring National Societies that can help you to make the case.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2A9667-948E-4A36-BE84-3867FB23AD4C}"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0460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err="1"/>
              <a:t>Dialogues</a:t>
            </a:r>
            <a:r>
              <a:rPr lang="nl-NL" dirty="0"/>
              <a:t> on DM </a:t>
            </a:r>
            <a:r>
              <a:rPr lang="nl-NL" dirty="0" err="1"/>
              <a:t>Policies</a:t>
            </a:r>
            <a:r>
              <a:rPr lang="nl-NL" dirty="0"/>
              <a:t> are</a:t>
            </a:r>
            <a:r>
              <a:rPr lang="nl-NL" baseline="0" dirty="0"/>
              <a:t> happening </a:t>
            </a:r>
            <a:r>
              <a:rPr lang="nl-NL" baseline="0" dirty="0" err="1"/>
              <a:t>abundantly</a:t>
            </a:r>
            <a:r>
              <a:rPr lang="nl-NL" baseline="0" dirty="0"/>
              <a:t>. </a:t>
            </a:r>
            <a:r>
              <a:rPr lang="nl-NL" baseline="0" dirty="0" err="1"/>
              <a:t>Moreover</a:t>
            </a:r>
            <a:r>
              <a:rPr lang="nl-NL" baseline="0" dirty="0"/>
              <a:t>, National </a:t>
            </a:r>
            <a:r>
              <a:rPr lang="nl-NL" baseline="0" dirty="0" err="1"/>
              <a:t>Societies</a:t>
            </a:r>
            <a:r>
              <a:rPr lang="nl-NL" baseline="0" dirty="0"/>
              <a:t> are </a:t>
            </a:r>
            <a:r>
              <a:rPr lang="nl-NL" baseline="0" dirty="0" err="1"/>
              <a:t>often</a:t>
            </a:r>
            <a:r>
              <a:rPr lang="nl-NL" baseline="0" dirty="0"/>
              <a:t> </a:t>
            </a:r>
            <a:r>
              <a:rPr lang="nl-NL" baseline="0" dirty="0" err="1"/>
              <a:t>seen</a:t>
            </a:r>
            <a:r>
              <a:rPr lang="nl-NL" baseline="0" dirty="0"/>
              <a:t> as the ‘</a:t>
            </a:r>
            <a:r>
              <a:rPr lang="nl-NL" baseline="0" dirty="0" err="1"/>
              <a:t>to</a:t>
            </a:r>
            <a:r>
              <a:rPr lang="nl-NL" baseline="0" dirty="0"/>
              <a:t>-go’ partner </a:t>
            </a:r>
            <a:r>
              <a:rPr lang="nl-NL" baseline="0" dirty="0" err="1"/>
              <a:t>for</a:t>
            </a:r>
            <a:r>
              <a:rPr lang="nl-NL" baseline="0" dirty="0"/>
              <a:t> </a:t>
            </a:r>
            <a:r>
              <a:rPr lang="nl-NL" baseline="0" dirty="0" err="1"/>
              <a:t>development</a:t>
            </a:r>
            <a:r>
              <a:rPr lang="nl-NL" baseline="0" dirty="0"/>
              <a:t> </a:t>
            </a:r>
            <a:r>
              <a:rPr lang="nl-NL" baseline="0" dirty="0" err="1"/>
              <a:t>and</a:t>
            </a:r>
            <a:r>
              <a:rPr lang="nl-NL" baseline="0" dirty="0"/>
              <a:t> </a:t>
            </a:r>
            <a:r>
              <a:rPr lang="nl-NL" baseline="0" dirty="0" err="1"/>
              <a:t>implementation</a:t>
            </a:r>
            <a:r>
              <a:rPr lang="nl-NL" baseline="0" dirty="0"/>
              <a:t> of DM or DRR </a:t>
            </a:r>
            <a:r>
              <a:rPr lang="nl-NL" baseline="0" dirty="0" err="1"/>
              <a:t>policies</a:t>
            </a:r>
            <a:r>
              <a:rPr lang="nl-NL" baseline="0" dirty="0"/>
              <a:t>. </a:t>
            </a:r>
            <a:r>
              <a:rPr lang="nl-NL" baseline="0" dirty="0" err="1"/>
              <a:t>This</a:t>
            </a:r>
            <a:r>
              <a:rPr lang="nl-NL" baseline="0" dirty="0"/>
              <a:t> </a:t>
            </a:r>
            <a:r>
              <a:rPr lang="nl-NL" baseline="0" dirty="0" err="1"/>
              <a:t>presentation</a:t>
            </a:r>
            <a:r>
              <a:rPr lang="nl-NL" baseline="0" dirty="0"/>
              <a:t> is </a:t>
            </a:r>
            <a:r>
              <a:rPr lang="nl-NL" baseline="0" dirty="0" err="1"/>
              <a:t>intended</a:t>
            </a:r>
            <a:r>
              <a:rPr lang="nl-NL" baseline="0" dirty="0"/>
              <a:t> </a:t>
            </a:r>
            <a:r>
              <a:rPr lang="nl-NL" baseline="0" dirty="0" err="1"/>
              <a:t>to</a:t>
            </a:r>
            <a:r>
              <a:rPr lang="nl-NL" baseline="0" dirty="0"/>
              <a:t> show </a:t>
            </a:r>
            <a:r>
              <a:rPr lang="nl-NL" baseline="0" dirty="0" err="1"/>
              <a:t>that</a:t>
            </a:r>
            <a:r>
              <a:rPr lang="nl-NL" baseline="0" dirty="0"/>
              <a:t> </a:t>
            </a:r>
            <a:r>
              <a:rPr lang="nl-NL" baseline="0" dirty="0" err="1"/>
              <a:t>it</a:t>
            </a:r>
            <a:r>
              <a:rPr lang="nl-NL" baseline="0" dirty="0"/>
              <a:t> is a most </a:t>
            </a:r>
            <a:r>
              <a:rPr lang="nl-NL" baseline="0" dirty="0" err="1"/>
              <a:t>logical</a:t>
            </a:r>
            <a:r>
              <a:rPr lang="nl-NL" baseline="0" dirty="0"/>
              <a:t> step </a:t>
            </a:r>
            <a:r>
              <a:rPr lang="nl-NL" baseline="0" dirty="0" err="1"/>
              <a:t>for</a:t>
            </a:r>
            <a:r>
              <a:rPr lang="nl-NL" baseline="0" dirty="0"/>
              <a:t> National </a:t>
            </a:r>
            <a:r>
              <a:rPr lang="nl-NL" baseline="0" dirty="0" err="1"/>
              <a:t>Societies</a:t>
            </a:r>
            <a:r>
              <a:rPr lang="nl-NL" baseline="0" dirty="0"/>
              <a:t> </a:t>
            </a:r>
            <a:r>
              <a:rPr lang="nl-NL" baseline="0" dirty="0" err="1"/>
              <a:t>to</a:t>
            </a:r>
            <a:r>
              <a:rPr lang="nl-NL" baseline="0" dirty="0"/>
              <a:t> </a:t>
            </a:r>
            <a:r>
              <a:rPr lang="nl-NL" baseline="0" dirty="0" err="1"/>
              <a:t>engage</a:t>
            </a:r>
            <a:r>
              <a:rPr lang="nl-NL" baseline="0" dirty="0"/>
              <a:t> in </a:t>
            </a:r>
            <a:r>
              <a:rPr lang="nl-NL" baseline="0" dirty="0" err="1"/>
              <a:t>both</a:t>
            </a:r>
            <a:r>
              <a:rPr lang="nl-NL" baseline="0" dirty="0"/>
              <a:t> DRR </a:t>
            </a:r>
            <a:r>
              <a:rPr lang="nl-NL" baseline="0" dirty="0" err="1"/>
              <a:t>and</a:t>
            </a:r>
            <a:r>
              <a:rPr lang="nl-NL" baseline="0" dirty="0"/>
              <a:t> Adaptation </a:t>
            </a:r>
            <a:r>
              <a:rPr lang="nl-NL" baseline="0" dirty="0" err="1"/>
              <a:t>dialogues</a:t>
            </a:r>
            <a:r>
              <a:rPr lang="nl-NL" baseline="0" dirty="0"/>
              <a:t>, </a:t>
            </a:r>
            <a:r>
              <a:rPr lang="nl-NL" baseline="0" dirty="0" err="1"/>
              <a:t>to</a:t>
            </a:r>
            <a:r>
              <a:rPr lang="nl-NL" baseline="0" dirty="0"/>
              <a:t> </a:t>
            </a:r>
            <a:r>
              <a:rPr lang="nl-NL" baseline="0" dirty="0" err="1"/>
              <a:t>ensure</a:t>
            </a:r>
            <a:r>
              <a:rPr lang="nl-NL" baseline="0" dirty="0"/>
              <a:t> </a:t>
            </a:r>
            <a:r>
              <a:rPr lang="nl-NL" baseline="0" dirty="0" err="1"/>
              <a:t>Climate</a:t>
            </a:r>
            <a:r>
              <a:rPr lang="nl-NL" baseline="0" dirty="0"/>
              <a:t>-smart DRR is a prominent feature of the NAP </a:t>
            </a:r>
            <a:r>
              <a:rPr lang="nl-NL" baseline="0" dirty="0" err="1"/>
              <a:t>and</a:t>
            </a:r>
            <a:r>
              <a:rPr lang="nl-NL" baseline="0" dirty="0"/>
              <a:t> </a:t>
            </a:r>
            <a:r>
              <a:rPr lang="nl-NL" baseline="0" dirty="0" err="1"/>
              <a:t>very</a:t>
            </a:r>
            <a:r>
              <a:rPr lang="nl-NL" baseline="0" dirty="0"/>
              <a:t> </a:t>
            </a:r>
            <a:r>
              <a:rPr lang="nl-NL" baseline="0" dirty="0" err="1"/>
              <a:t>similar</a:t>
            </a:r>
            <a:r>
              <a:rPr lang="nl-NL" baseline="0" dirty="0"/>
              <a:t> policy </a:t>
            </a:r>
            <a:r>
              <a:rPr lang="nl-NL" baseline="0" dirty="0" err="1"/>
              <a:t>asks</a:t>
            </a:r>
            <a:r>
              <a:rPr lang="nl-NL" baseline="0" dirty="0"/>
              <a:t> are </a:t>
            </a:r>
            <a:r>
              <a:rPr lang="nl-NL" baseline="0" dirty="0" err="1"/>
              <a:t>available</a:t>
            </a:r>
            <a:r>
              <a:rPr lang="nl-NL" baseline="0" dirty="0"/>
              <a:t> </a:t>
            </a:r>
            <a:r>
              <a:rPr lang="nl-NL" baseline="0" dirty="0" err="1"/>
              <a:t>for</a:t>
            </a:r>
            <a:r>
              <a:rPr lang="nl-NL" baseline="0" dirty="0"/>
              <a:t> </a:t>
            </a:r>
            <a:r>
              <a:rPr lang="nl-NL" baseline="0" dirty="0" err="1"/>
              <a:t>both</a:t>
            </a:r>
            <a:r>
              <a:rPr lang="nl-NL" baseline="0" dirty="0"/>
              <a:t> </a:t>
            </a:r>
            <a:r>
              <a:rPr lang="nl-NL" baseline="0" dirty="0" err="1"/>
              <a:t>dialogue</a:t>
            </a:r>
            <a:r>
              <a:rPr lang="nl-NL" baseline="0" dirty="0"/>
              <a:t> </a:t>
            </a:r>
            <a:r>
              <a:rPr lang="nl-NL" baseline="0" dirty="0" err="1"/>
              <a:t>processes</a:t>
            </a:r>
            <a:r>
              <a:rPr lang="nl-NL" baseline="0" dirty="0"/>
              <a:t>. </a:t>
            </a:r>
            <a:endParaRPr lang="nl-NL" dirty="0"/>
          </a:p>
        </p:txBody>
      </p:sp>
      <p:sp>
        <p:nvSpPr>
          <p:cNvPr id="4" name="Tijdelijke aanduiding voor dianummer 3"/>
          <p:cNvSpPr>
            <a:spLocks noGrp="1"/>
          </p:cNvSpPr>
          <p:nvPr>
            <p:ph type="sldNum" sz="quarter" idx="10"/>
          </p:nvPr>
        </p:nvSpPr>
        <p:spPr/>
        <p:txBody>
          <a:bodyPr/>
          <a:lstStyle/>
          <a:p>
            <a:fld id="{DC59CBD8-0DA8-964D-AFEE-808EAF37BE57}" type="slidenum">
              <a:rPr lang="da-DK" smtClean="0"/>
              <a:pPr/>
              <a:t>31</a:t>
            </a:fld>
            <a:endParaRPr lang="da-DK"/>
          </a:p>
        </p:txBody>
      </p:sp>
    </p:spTree>
    <p:extLst>
      <p:ext uri="{BB962C8B-B14F-4D97-AF65-F5344CB8AC3E}">
        <p14:creationId xmlns:p14="http://schemas.microsoft.com/office/powerpoint/2010/main" val="3157093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[Can the DRR Law team add</a:t>
            </a:r>
            <a:r>
              <a:rPr lang="en-GB" baseline="0" dirty="0"/>
              <a:t> more here on why this is important?]</a:t>
            </a:r>
            <a:endParaRPr lang="en-GB" dirty="0"/>
          </a:p>
          <a:p>
            <a:endParaRPr lang="en-US" b="1" dirty="0"/>
          </a:p>
        </p:txBody>
      </p:sp>
      <p:sp>
        <p:nvSpPr>
          <p:cNvPr id="4" name="Slide Number Placeholder 3"/>
          <p:cNvSpPr>
            <a:spLocks noGrp="1"/>
          </p:cNvSpPr>
          <p:nvPr>
            <p:ph type="sldNum" sz="quarter" idx="10"/>
          </p:nvPr>
        </p:nvSpPr>
        <p:spPr/>
        <p:txBody>
          <a:bodyPr/>
          <a:lstStyle/>
          <a:p>
            <a:fld id="{DC59CBD8-0DA8-964D-AFEE-808EAF37BE57}" type="slidenum">
              <a:rPr lang="da-DK" smtClean="0"/>
              <a:pPr/>
              <a:t>32</a:t>
            </a:fld>
            <a:endParaRPr lang="da-DK"/>
          </a:p>
        </p:txBody>
      </p:sp>
    </p:spTree>
    <p:extLst>
      <p:ext uri="{BB962C8B-B14F-4D97-AF65-F5344CB8AC3E}">
        <p14:creationId xmlns:p14="http://schemas.microsoft.com/office/powerpoint/2010/main" val="847543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59CBD8-0DA8-964D-AFEE-808EAF37BE57}" type="slidenum">
              <a:rPr lang="da-DK" smtClean="0"/>
              <a:pPr/>
              <a:t>3</a:t>
            </a:fld>
            <a:endParaRPr lang="da-DK"/>
          </a:p>
        </p:txBody>
      </p:sp>
    </p:spTree>
    <p:extLst>
      <p:ext uri="{BB962C8B-B14F-4D97-AF65-F5344CB8AC3E}">
        <p14:creationId xmlns:p14="http://schemas.microsoft.com/office/powerpoint/2010/main" val="2792312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ChangeArrowheads="1" noTextEdit="1"/>
          </p:cNvSpPr>
          <p:nvPr>
            <p:ph type="sldImg"/>
          </p:nvPr>
        </p:nvSpPr>
        <p:spPr>
          <a:xfrm>
            <a:off x="381000" y="685800"/>
            <a:ext cx="6096000" cy="3429000"/>
          </a:xfrm>
          <a:ln/>
        </p:spPr>
      </p:sp>
      <p:sp>
        <p:nvSpPr>
          <p:cNvPr id="3" name="Notes Placeholder 2">
            <a:extLst>
              <a:ext uri="{FF2B5EF4-FFF2-40B4-BE49-F238E27FC236}">
                <a16:creationId xmlns:a16="http://schemas.microsoft.com/office/drawing/2014/main" id="{5843E3F5-8B56-4E32-8DCD-DAFCE6C9564D}"/>
              </a:ext>
            </a:extLst>
          </p:cNvPr>
          <p:cNvSpPr>
            <a:spLocks noGrp="1"/>
          </p:cNvSpPr>
          <p:nvPr>
            <p:ph type="body" idx="1"/>
          </p:nvPr>
        </p:nvSpPr>
        <p:spPr/>
        <p:txBody>
          <a:bodyPr/>
          <a:lstStyle/>
          <a:p>
            <a:endParaRPr lang="en-GB" dirty="0">
              <a:latin typeface="Calibri" charset="0"/>
              <a:ea typeface="MS PGothic" charset="0"/>
              <a:cs typeface="Arial" charset="0"/>
            </a:endParaRPr>
          </a:p>
          <a:p>
            <a:endParaRPr lang="en-GB" dirty="0">
              <a:latin typeface="Arial" charset="0"/>
              <a:ea typeface="MS PGothic" charset="0"/>
              <a:cs typeface="Arial" charset="0"/>
            </a:endParaRPr>
          </a:p>
        </p:txBody>
      </p:sp>
      <p:sp>
        <p:nvSpPr>
          <p:cNvPr id="35844"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1DBD0139-339D-C840-AC51-9D2B9C4D47EF}" type="slidenum">
              <a:rPr lang="en-US"/>
              <a:pPr/>
              <a:t>4</a:t>
            </a:fld>
            <a:endParaRPr lang="en-US"/>
          </a:p>
        </p:txBody>
      </p:sp>
    </p:spTree>
    <p:extLst>
      <p:ext uri="{BB962C8B-B14F-4D97-AF65-F5344CB8AC3E}">
        <p14:creationId xmlns:p14="http://schemas.microsoft.com/office/powerpoint/2010/main" val="1087173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GB" noProof="0" dirty="0"/>
              <a:t>Dialogues are to be </a:t>
            </a:r>
            <a:r>
              <a:rPr lang="en-GB" b="1" u="none" strike="noStrike" noProof="0" dirty="0">
                <a:solidFill>
                  <a:srgbClr val="FF0000"/>
                </a:solidFill>
              </a:rPr>
              <a:t>informed by </a:t>
            </a:r>
            <a:r>
              <a:rPr lang="en-GB" u="none" strike="noStrike" noProof="0" dirty="0"/>
              <a:t>practice</a:t>
            </a:r>
            <a:r>
              <a:rPr lang="en-GB" u="none" strike="noStrike" baseline="0" noProof="0" dirty="0"/>
              <a:t> </a:t>
            </a:r>
            <a:r>
              <a:rPr lang="en-GB" baseline="0" noProof="0" dirty="0"/>
              <a:t>and science. We are uniquely positioned in the Red Cross to bring strong messages on the needs of the most vulnerable, including practice examples of climate-smart DRR to the forefront of policy discussions. For climate change, we also have enough science at hand, and are collaborating with </a:t>
            </a:r>
            <a:r>
              <a:rPr lang="en-GB" baseline="0" noProof="0" dirty="0" err="1"/>
              <a:t>HydroMet</a:t>
            </a:r>
            <a:r>
              <a:rPr lang="en-GB" baseline="0" noProof="0" dirty="0"/>
              <a:t> offices to partner in these dialogues to promote strong and urgent climate action. </a:t>
            </a:r>
          </a:p>
          <a:p>
            <a:endParaRPr lang="en-GB" baseline="0" noProof="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noProof="0" dirty="0"/>
              <a:t>The needs of the most vulnerable are most effectively addressed when planning is informed by the latest climate science and policies are translated into actionable plans.  We need to integrate knowledge and know-how across the realms of policy, practice and science, which is more urgent than ever. </a:t>
            </a:r>
          </a:p>
          <a:p>
            <a:endParaRPr lang="en-GB" noProof="0" dirty="0"/>
          </a:p>
        </p:txBody>
      </p:sp>
      <p:sp>
        <p:nvSpPr>
          <p:cNvPr id="4" name="Tijdelijke aanduiding voor dianummer 3"/>
          <p:cNvSpPr>
            <a:spLocks noGrp="1"/>
          </p:cNvSpPr>
          <p:nvPr>
            <p:ph type="sldNum" sz="quarter" idx="10"/>
          </p:nvPr>
        </p:nvSpPr>
        <p:spPr/>
        <p:txBody>
          <a:bodyPr/>
          <a:lstStyle/>
          <a:p>
            <a:fld id="{DC59CBD8-0DA8-964D-AFEE-808EAF37BE57}" type="slidenum">
              <a:rPr lang="da-DK" smtClean="0"/>
              <a:pPr/>
              <a:t>5</a:t>
            </a:fld>
            <a:endParaRPr lang="da-DK"/>
          </a:p>
        </p:txBody>
      </p:sp>
    </p:spTree>
    <p:extLst>
      <p:ext uri="{BB962C8B-B14F-4D97-AF65-F5344CB8AC3E}">
        <p14:creationId xmlns:p14="http://schemas.microsoft.com/office/powerpoint/2010/main" val="1479216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90332C75-2D9C-402B-8C31-4888DAFE8E80}"/>
              </a:ext>
            </a:extLst>
          </p:cNvPr>
          <p:cNvSpPr>
            <a:spLocks noGrp="1" noRot="1" noChangeAspect="1" noChangeArrowheads="1" noTextEdit="1"/>
          </p:cNvSpPr>
          <p:nvPr>
            <p:ph type="sldImg"/>
          </p:nvPr>
        </p:nvSpPr>
        <p:spPr>
          <a:xfrm>
            <a:off x="381000" y="685800"/>
            <a:ext cx="6096000" cy="3429000"/>
          </a:xfrm>
          <a:ln/>
        </p:spPr>
      </p:sp>
      <p:sp>
        <p:nvSpPr>
          <p:cNvPr id="12291" name="Notes Placeholder 2">
            <a:extLst>
              <a:ext uri="{FF2B5EF4-FFF2-40B4-BE49-F238E27FC236}">
                <a16:creationId xmlns:a16="http://schemas.microsoft.com/office/drawing/2014/main" id="{8CCDC2D9-4B9E-42CB-89F1-E254B3F5987B}"/>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spcBef>
                <a:spcPts val="338"/>
              </a:spcBef>
              <a:tabLst>
                <a:tab pos="0" algn="l"/>
                <a:tab pos="679450" algn="l"/>
                <a:tab pos="1358900" algn="l"/>
                <a:tab pos="2039938" algn="l"/>
                <a:tab pos="2719388" algn="l"/>
                <a:tab pos="3398838" algn="l"/>
                <a:tab pos="4079875" algn="l"/>
                <a:tab pos="4759325" algn="l"/>
                <a:tab pos="5440363" algn="l"/>
                <a:tab pos="6119813" algn="l"/>
                <a:tab pos="6799263" algn="l"/>
                <a:tab pos="7480300" algn="l"/>
              </a:tabLst>
            </a:pPr>
            <a:r>
              <a:rPr lang="en-US" altLang="en-US" b="1" dirty="0">
                <a:solidFill>
                  <a:srgbClr val="000000"/>
                </a:solidFill>
                <a:ea typeface="ヒラギノ角ゴ Pro W3" pitchFamily="2" charset="-128"/>
              </a:rPr>
              <a:t>UNFCCC: United National Framework Convention on Climate Change; </a:t>
            </a:r>
            <a:r>
              <a:rPr lang="en-US" altLang="en-US" dirty="0">
                <a:ea typeface="ヒラギノ角ゴ Pro W3" pitchFamily="2" charset="-128"/>
              </a:rPr>
              <a:t>A global treaty that aims at preventing dangerous levels of climate change. Countries party to the treaty meet annually in the global climate change conference to negotiate modalities of limiting GHG and coping with the impact of unavoidable changes in the climate. </a:t>
            </a:r>
          </a:p>
          <a:p>
            <a:pPr eaLnBrk="1" hangingPunct="1">
              <a:lnSpc>
                <a:spcPct val="90000"/>
              </a:lnSpc>
              <a:spcBef>
                <a:spcPts val="338"/>
              </a:spcBef>
              <a:tabLst>
                <a:tab pos="0" algn="l"/>
                <a:tab pos="679450" algn="l"/>
                <a:tab pos="1358900" algn="l"/>
                <a:tab pos="2039938" algn="l"/>
                <a:tab pos="2719388" algn="l"/>
                <a:tab pos="3398838" algn="l"/>
                <a:tab pos="4079875" algn="l"/>
                <a:tab pos="4759325" algn="l"/>
                <a:tab pos="5440363" algn="l"/>
                <a:tab pos="6119813" algn="l"/>
                <a:tab pos="6799263" algn="l"/>
                <a:tab pos="7480300" algn="l"/>
              </a:tabLst>
            </a:pPr>
            <a:endParaRPr lang="en-US" altLang="en-US" dirty="0">
              <a:ea typeface="ヒラギノ角ゴ Pro W3" pitchFamily="2" charset="-128"/>
            </a:endParaRPr>
          </a:p>
          <a:p>
            <a:pPr eaLnBrk="1" hangingPunct="1">
              <a:lnSpc>
                <a:spcPct val="90000"/>
              </a:lnSpc>
              <a:spcBef>
                <a:spcPts val="338"/>
              </a:spcBef>
              <a:tabLst>
                <a:tab pos="0" algn="l"/>
                <a:tab pos="679450" algn="l"/>
                <a:tab pos="1358900" algn="l"/>
                <a:tab pos="2039938" algn="l"/>
                <a:tab pos="2719388" algn="l"/>
                <a:tab pos="3398838" algn="l"/>
                <a:tab pos="4079875" algn="l"/>
                <a:tab pos="4759325" algn="l"/>
                <a:tab pos="5440363" algn="l"/>
                <a:tab pos="6119813" algn="l"/>
                <a:tab pos="6799263" algn="l"/>
                <a:tab pos="7480300" algn="l"/>
              </a:tabLst>
            </a:pPr>
            <a:r>
              <a:rPr lang="en-US" altLang="en-US" b="1" dirty="0">
                <a:solidFill>
                  <a:srgbClr val="000000"/>
                </a:solidFill>
                <a:ea typeface="ヒラギノ角ゴ Pro W3" pitchFamily="2" charset="-128"/>
              </a:rPr>
              <a:t>COP: Conference of Parties; </a:t>
            </a:r>
            <a:r>
              <a:rPr lang="en-US" altLang="en-US" dirty="0">
                <a:ea typeface="ヒラギノ角ゴ Pro W3" pitchFamily="2" charset="-128"/>
              </a:rPr>
              <a:t>The United Nations Framework Convention on Climate Change (UNFCCC) Conference of the Parties (COP) is the annual meeting of all states that are members ("parties") to the UNFCCC. The parties discuss progress on the many decisions taken since 1995 at these annual meetings and negotiate future decisions to reduce the risks of climate change. The most significant step was the Paris </a:t>
            </a:r>
            <a:r>
              <a:rPr lang="en-US" altLang="en-US" dirty="0" err="1">
                <a:ea typeface="ヒラギノ角ゴ Pro W3" pitchFamily="2" charset="-128"/>
              </a:rPr>
              <a:t>Agreemtn</a:t>
            </a:r>
            <a:r>
              <a:rPr lang="en-US" altLang="en-US" dirty="0">
                <a:ea typeface="ヒラギノ角ゴ Pro W3" pitchFamily="2" charset="-128"/>
              </a:rPr>
              <a:t> (2015) – see later in this session.</a:t>
            </a:r>
          </a:p>
          <a:p>
            <a:pPr eaLnBrk="1" hangingPunct="1">
              <a:lnSpc>
                <a:spcPct val="90000"/>
              </a:lnSpc>
              <a:spcBef>
                <a:spcPts val="338"/>
              </a:spcBef>
              <a:tabLst>
                <a:tab pos="0" algn="l"/>
                <a:tab pos="679450" algn="l"/>
                <a:tab pos="1358900" algn="l"/>
                <a:tab pos="2039938" algn="l"/>
                <a:tab pos="2719388" algn="l"/>
                <a:tab pos="3398838" algn="l"/>
                <a:tab pos="4079875" algn="l"/>
                <a:tab pos="4759325" algn="l"/>
                <a:tab pos="5440363" algn="l"/>
                <a:tab pos="6119813" algn="l"/>
                <a:tab pos="6799263" algn="l"/>
                <a:tab pos="7480300" algn="l"/>
              </a:tabLst>
            </a:pPr>
            <a:endParaRPr lang="en-US" altLang="en-US" dirty="0">
              <a:latin typeface="Times New Roman" panose="02020603050405020304" pitchFamily="18" charset="0"/>
              <a:ea typeface="ヒラギノ角ゴ Pro W3" pitchFamily="2" charset="-128"/>
            </a:endParaRPr>
          </a:p>
          <a:p>
            <a:pPr eaLnBrk="1" hangingPunct="1">
              <a:lnSpc>
                <a:spcPct val="90000"/>
              </a:lnSpc>
              <a:spcBef>
                <a:spcPts val="338"/>
              </a:spcBef>
              <a:tabLst>
                <a:tab pos="0" algn="l"/>
                <a:tab pos="679450" algn="l"/>
                <a:tab pos="1358900" algn="l"/>
                <a:tab pos="2039938" algn="l"/>
                <a:tab pos="2719388" algn="l"/>
                <a:tab pos="3398838" algn="l"/>
                <a:tab pos="4079875" algn="l"/>
                <a:tab pos="4759325" algn="l"/>
                <a:tab pos="5440363" algn="l"/>
                <a:tab pos="6119813" algn="l"/>
                <a:tab pos="6799263" algn="l"/>
                <a:tab pos="7480300" algn="l"/>
              </a:tabLst>
            </a:pPr>
            <a:r>
              <a:rPr lang="en-AU" sz="1200" b="1" dirty="0">
                <a:solidFill>
                  <a:srgbClr val="000000"/>
                </a:solidFill>
                <a:cs typeface="MS PGothic" panose="020B0600070205080204" pitchFamily="34" charset="-128"/>
              </a:rPr>
              <a:t>IPCC</a:t>
            </a:r>
            <a:r>
              <a:rPr lang="en-US" altLang="en-US" sz="1200" dirty="0">
                <a:solidFill>
                  <a:srgbClr val="000000"/>
                </a:solidFill>
              </a:rPr>
              <a:t>:</a:t>
            </a:r>
            <a:r>
              <a:rPr lang="en-US" altLang="en-US" sz="1200" b="1" dirty="0">
                <a:solidFill>
                  <a:srgbClr val="000000"/>
                </a:solidFill>
              </a:rPr>
              <a:t> Inter</a:t>
            </a:r>
            <a:r>
              <a:rPr lang="en-US" altLang="en-US" sz="1200" b="1" i="1" dirty="0">
                <a:solidFill>
                  <a:srgbClr val="000000"/>
                </a:solidFill>
              </a:rPr>
              <a:t>governmental</a:t>
            </a:r>
            <a:r>
              <a:rPr lang="en-US" altLang="en-US" sz="1200" b="1" dirty="0">
                <a:solidFill>
                  <a:srgbClr val="000000"/>
                </a:solidFill>
              </a:rPr>
              <a:t> Panel on Climate Change; </a:t>
            </a:r>
            <a:r>
              <a:rPr lang="en-US" altLang="en-US" sz="1200" b="0" dirty="0">
                <a:solidFill>
                  <a:srgbClr val="000000"/>
                </a:solidFill>
              </a:rPr>
              <a:t>their </a:t>
            </a:r>
            <a:r>
              <a:rPr lang="en-GB" sz="1200" dirty="0"/>
              <a:t>regular assessments – compiled by thousands of scientists who synthesises and conclude on the basis of existing </a:t>
            </a:r>
            <a:r>
              <a:rPr lang="en-GB" sz="1200" dirty="0" err="1"/>
              <a:t>scince</a:t>
            </a:r>
            <a:r>
              <a:rPr lang="en-GB" sz="1200" dirty="0"/>
              <a:t> at the time (they do not produce new science) - </a:t>
            </a:r>
            <a:r>
              <a:rPr lang="en-GB" dirty="0"/>
              <a:t>provide a scientific basis for governments at all levels to develop climate-related policies, and they underlie negotiations at the (UNFCCC). The assessments are policy-relevant but not policy-prescriptive: they may present projections of future climate change based on different scenarios and the risks that climate change poses and discuss the implications of response options, but they do not tell policymakers what actions to take</a:t>
            </a:r>
            <a:endParaRPr lang="en-US" altLang="en-US" dirty="0">
              <a:latin typeface="Times New Roman" panose="02020603050405020304" pitchFamily="18" charset="0"/>
              <a:ea typeface="ヒラギノ角ゴ Pro W3" pitchFamily="2" charset="-128"/>
            </a:endParaRPr>
          </a:p>
          <a:p>
            <a:pPr>
              <a:tabLst>
                <a:tab pos="0" algn="l"/>
                <a:tab pos="679450" algn="l"/>
                <a:tab pos="1358900" algn="l"/>
                <a:tab pos="2039938" algn="l"/>
                <a:tab pos="2719388" algn="l"/>
                <a:tab pos="3398838" algn="l"/>
                <a:tab pos="4079875" algn="l"/>
                <a:tab pos="4759325" algn="l"/>
                <a:tab pos="5440363" algn="l"/>
                <a:tab pos="6119813" algn="l"/>
                <a:tab pos="6799263" algn="l"/>
                <a:tab pos="7480300" algn="l"/>
              </a:tabLst>
            </a:pPr>
            <a:r>
              <a:rPr lang="da-DK" altLang="en-US" dirty="0"/>
              <a:t>See more in IPCC </a:t>
            </a:r>
            <a:r>
              <a:rPr lang="da-DK" altLang="en-US" dirty="0" err="1"/>
              <a:t>Factsheet</a:t>
            </a:r>
            <a:r>
              <a:rPr lang="da-DK" altLang="en-US" dirty="0"/>
              <a:t>: http://www.ipcc.ch/news_and_events/docs/factsheets/FS_what_ipcc.pdf</a:t>
            </a:r>
          </a:p>
          <a:p>
            <a:pPr>
              <a:tabLst>
                <a:tab pos="0" algn="l"/>
                <a:tab pos="679450" algn="l"/>
                <a:tab pos="1358900" algn="l"/>
                <a:tab pos="2039938" algn="l"/>
                <a:tab pos="2719388" algn="l"/>
                <a:tab pos="3398838" algn="l"/>
                <a:tab pos="4079875" algn="l"/>
                <a:tab pos="4759325" algn="l"/>
                <a:tab pos="5440363" algn="l"/>
                <a:tab pos="6119813" algn="l"/>
                <a:tab pos="6799263" algn="l"/>
                <a:tab pos="7480300" algn="l"/>
              </a:tabLst>
            </a:pPr>
            <a:endParaRPr lang="da-DK" altLang="en-US" dirty="0"/>
          </a:p>
          <a:p>
            <a:pPr>
              <a:tabLst>
                <a:tab pos="0" algn="l"/>
                <a:tab pos="679450" algn="l"/>
                <a:tab pos="1358900" algn="l"/>
                <a:tab pos="2039938" algn="l"/>
                <a:tab pos="2719388" algn="l"/>
                <a:tab pos="3398838" algn="l"/>
                <a:tab pos="4079875" algn="l"/>
                <a:tab pos="4759325" algn="l"/>
                <a:tab pos="5440363" algn="l"/>
                <a:tab pos="6119813" algn="l"/>
                <a:tab pos="6799263" algn="l"/>
                <a:tab pos="7480300" algn="l"/>
              </a:tabLst>
            </a:pPr>
            <a:r>
              <a:rPr lang="da-DK" altLang="en-US" dirty="0"/>
              <a:t>I</a:t>
            </a:r>
            <a:r>
              <a:rPr lang="en-GB" altLang="en-US" dirty="0"/>
              <a:t>n other parts of this module, more definitions will be </a:t>
            </a:r>
            <a:r>
              <a:rPr lang="en-GB" altLang="en-US" dirty="0" err="1"/>
              <a:t>inftroduced</a:t>
            </a:r>
            <a:endParaRPr lang="en-GB" altLang="en-US" dirty="0"/>
          </a:p>
        </p:txBody>
      </p:sp>
      <p:sp>
        <p:nvSpPr>
          <p:cNvPr id="12292" name="Slide Number Placeholder 3">
            <a:extLst>
              <a:ext uri="{FF2B5EF4-FFF2-40B4-BE49-F238E27FC236}">
                <a16:creationId xmlns:a16="http://schemas.microsoft.com/office/drawing/2014/main" id="{4BA2D852-A426-4B76-9AAB-24CF58146115}"/>
              </a:ext>
            </a:extLst>
          </p:cNvPr>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49EF291-17AB-48F2-BC40-CB25372545E2}" type="slidenum">
              <a:rPr lang="da-DK" altLang="en-US" smtClean="0"/>
              <a:pPr/>
              <a:t>6</a:t>
            </a:fld>
            <a:endParaRPr lang="da-DK"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As mentioned, the IFRC Framework for Climate Action sets as our second area of work “Influence and partner to increase our impact”. This means working at various levels to influence, connect and partner. </a:t>
            </a:r>
          </a:p>
          <a:p>
            <a:endParaRPr lang="da-DK" dirty="0"/>
          </a:p>
          <a:p>
            <a:r>
              <a:rPr lang="da-DK" b="1" dirty="0"/>
              <a:t>A</a:t>
            </a:r>
            <a:r>
              <a:rPr lang="en-GB" b="1" dirty="0"/>
              <a:t>t the global level</a:t>
            </a:r>
            <a:r>
              <a:rPr lang="en-GB" dirty="0"/>
              <a:t>, the Movement – typically via IFRC, Climate Centre and some National Societies - is active in relation to the annual 'COPs' but also in the working groups working in-between the annual COPs, for example, in regular session of the Adaptation Committee.</a:t>
            </a:r>
          </a:p>
          <a:p>
            <a:endParaRPr lang="en-GB" dirty="0"/>
          </a:p>
          <a:p>
            <a:r>
              <a:rPr lang="da-DK" b="0" dirty="0" err="1"/>
              <a:t>Similarly</a:t>
            </a:r>
            <a:r>
              <a:rPr lang="da-DK" b="0" dirty="0"/>
              <a:t> </a:t>
            </a:r>
            <a:r>
              <a:rPr lang="da-DK" b="1" dirty="0"/>
              <a:t>a</a:t>
            </a:r>
            <a:r>
              <a:rPr lang="en-GB" b="1" dirty="0"/>
              <a:t>t the regional level</a:t>
            </a:r>
            <a:r>
              <a:rPr lang="en-GB" dirty="0"/>
              <a:t>, the Movement typically engages to promote resilience and climate at the events like the biannual Asian Ministerial Conference on Disaster Risk Reduction.</a:t>
            </a:r>
          </a:p>
          <a:p>
            <a:r>
              <a:rPr lang="da-DK" dirty="0"/>
              <a:t>A</a:t>
            </a:r>
            <a:r>
              <a:rPr lang="en-GB" dirty="0"/>
              <a:t>t </a:t>
            </a:r>
            <a:r>
              <a:rPr lang="en-GB" b="1" dirty="0"/>
              <a:t>national level</a:t>
            </a:r>
            <a:r>
              <a:rPr lang="en-GB" b="0" dirty="0"/>
              <a:t>, Several National Societies are active in dialogue with partners and government to support National Adaptation Plans (see separate presentation) and other  relevant policies. </a:t>
            </a:r>
          </a:p>
          <a:p>
            <a:endParaRPr lang="en-GB" b="1" dirty="0"/>
          </a:p>
        </p:txBody>
      </p:sp>
      <p:sp>
        <p:nvSpPr>
          <p:cNvPr id="4" name="Slide Number Placeholder 3"/>
          <p:cNvSpPr>
            <a:spLocks noGrp="1"/>
          </p:cNvSpPr>
          <p:nvPr>
            <p:ph type="sldNum" sz="quarter" idx="5"/>
          </p:nvPr>
        </p:nvSpPr>
        <p:spPr/>
        <p:txBody>
          <a:bodyPr/>
          <a:lstStyle/>
          <a:p>
            <a:fld id="{DC59CBD8-0DA8-964D-AFEE-808EAF37BE57}" type="slidenum">
              <a:rPr lang="da-DK" smtClean="0"/>
              <a:pPr/>
              <a:t>7</a:t>
            </a:fld>
            <a:endParaRPr lang="da-DK"/>
          </a:p>
        </p:txBody>
      </p:sp>
    </p:spTree>
    <p:extLst>
      <p:ext uri="{BB962C8B-B14F-4D97-AF65-F5344CB8AC3E}">
        <p14:creationId xmlns:p14="http://schemas.microsoft.com/office/powerpoint/2010/main" val="1291820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a:t>But the Movement is also active in promoting the climate and resilience agenda in relation to the implementation of other global agreements in the UN system.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t>E</a:t>
            </a:r>
            <a:r>
              <a:rPr lang="nl-NL" sz="1200" kern="1200" dirty="0">
                <a:solidFill>
                  <a:schemeClr val="tx1"/>
                </a:solidFill>
                <a:effectLst/>
                <a:latin typeface="Arial" pitchFamily="34" charset="0"/>
                <a:ea typeface="MS PGothic" panose="020B0600070205080204" pitchFamily="34" charset="-128"/>
                <a:cs typeface="Arial" pitchFamily="34" charset="0"/>
              </a:rPr>
              <a:t>specially relevant for the Red Cross Red Crescent Movement is the clear </a:t>
            </a:r>
            <a:r>
              <a:rPr lang="nl-NL" sz="1200" b="1" kern="1200" dirty="0">
                <a:solidFill>
                  <a:schemeClr val="tx1"/>
                </a:solidFill>
                <a:effectLst/>
                <a:latin typeface="Arial" pitchFamily="34" charset="0"/>
                <a:ea typeface="MS PGothic" panose="020B0600070205080204" pitchFamily="34" charset="-128"/>
                <a:cs typeface="Arial" pitchFamily="34" charset="0"/>
              </a:rPr>
              <a:t>overlap between the adaptation components</a:t>
            </a:r>
            <a:r>
              <a:rPr lang="nl-NL" sz="1200" kern="1200" dirty="0">
                <a:solidFill>
                  <a:schemeClr val="tx1"/>
                </a:solidFill>
                <a:effectLst/>
                <a:latin typeface="Arial" pitchFamily="34" charset="0"/>
                <a:ea typeface="MS PGothic" panose="020B0600070205080204" pitchFamily="34" charset="-128"/>
                <a:cs typeface="Arial" pitchFamily="34" charset="0"/>
              </a:rPr>
              <a:t> of the four global frameworks – they combine to build resilience</a:t>
            </a:r>
            <a:r>
              <a:rPr lang="nl-NL" sz="1200" b="1" kern="1200" dirty="0">
                <a:solidFill>
                  <a:schemeClr val="tx1"/>
                </a:solidFill>
                <a:effectLst/>
                <a:latin typeface="Arial" pitchFamily="34" charset="0"/>
                <a:ea typeface="MS PGothic" panose="020B0600070205080204" pitchFamily="34" charset="-128"/>
                <a:cs typeface="Arial" pitchFamily="34" charset="0"/>
              </a:rPr>
              <a: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da-DK" dirty="0"/>
              <a:t>The Paris Agreement on </a:t>
            </a:r>
            <a:r>
              <a:rPr lang="da-DK" dirty="0" err="1"/>
              <a:t>Climate</a:t>
            </a:r>
            <a:r>
              <a:rPr lang="da-DK" dirty="0"/>
              <a:t> Change</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da-DK" dirty="0"/>
              <a:t>t</a:t>
            </a:r>
            <a:r>
              <a:rPr lang="en-GB" dirty="0"/>
              <a:t>he Sustainable Development Goal (SDG)</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da-DK" dirty="0"/>
              <a:t>The </a:t>
            </a:r>
            <a:r>
              <a:rPr lang="da-DK" dirty="0" err="1"/>
              <a:t>Sendai</a:t>
            </a:r>
            <a:r>
              <a:rPr lang="da-DK" dirty="0"/>
              <a:t> Framework for </a:t>
            </a:r>
            <a:r>
              <a:rPr lang="da-DK" dirty="0" err="1"/>
              <a:t>Disaster</a:t>
            </a:r>
            <a:r>
              <a:rPr lang="da-DK" dirty="0"/>
              <a:t> Risk </a:t>
            </a:r>
            <a:r>
              <a:rPr lang="da-DK" dirty="0" err="1"/>
              <a:t>Reduction</a:t>
            </a:r>
            <a:endParaRPr lang="da-DK" dirty="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da-DK" dirty="0"/>
              <a:t>The World </a:t>
            </a:r>
            <a:r>
              <a:rPr lang="da-DK" dirty="0" err="1"/>
              <a:t>Humanitarian</a:t>
            </a:r>
            <a:r>
              <a:rPr lang="da-DK" dirty="0"/>
              <a:t> </a:t>
            </a:r>
            <a:r>
              <a:rPr lang="da-DK" dirty="0" err="1"/>
              <a:t>Summit</a:t>
            </a:r>
            <a:endParaRPr lang="en-GB" dirty="0"/>
          </a:p>
          <a:p>
            <a:pPr marL="0" marR="0" indent="0" algn="l" defTabSz="914400" rtl="0" eaLnBrk="0" fontAlgn="base" latinLnBrk="0" hangingPunct="0">
              <a:lnSpc>
                <a:spcPct val="100000"/>
              </a:lnSpc>
              <a:spcBef>
                <a:spcPct val="30000"/>
              </a:spcBef>
              <a:spcAft>
                <a:spcPct val="0"/>
              </a:spcAft>
              <a:buClrTx/>
              <a:buSzTx/>
              <a:buFontTx/>
              <a:buNone/>
              <a:tabLst/>
              <a:defRPr/>
            </a:pPr>
            <a:endParaRPr lang="nl-NL" sz="1200" b="1" kern="1200" dirty="0">
              <a:solidFill>
                <a:schemeClr val="tx1"/>
              </a:solidFill>
              <a:effectLst/>
              <a:latin typeface="Arial" pitchFamily="34" charset="0"/>
              <a:ea typeface="MS PGothic" panose="020B0600070205080204" pitchFamily="34" charset="-128"/>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l-NL" sz="1200" kern="1200" dirty="0">
                <a:solidFill>
                  <a:schemeClr val="tx1"/>
                </a:solidFill>
                <a:effectLst/>
                <a:latin typeface="Arial" pitchFamily="34" charset="0"/>
                <a:ea typeface="MS PGothic" panose="020B0600070205080204" pitchFamily="34" charset="-128"/>
                <a:cs typeface="Arial" pitchFamily="34" charset="0"/>
              </a:rPr>
              <a:t>Increasing attention towards the localization of aid has shifted the global discourse towards areas more closely aligned with the community-based work of National Societies, with a burgeoning focus on climate change adaptation, climate-smart disaster risk reduction, climate risk management, and climate resilience.  </a:t>
            </a:r>
          </a:p>
          <a:p>
            <a:pPr marL="0" marR="0" indent="0" algn="l" defTabSz="914400" rtl="0" eaLnBrk="0" fontAlgn="base" latinLnBrk="0" hangingPunct="0">
              <a:lnSpc>
                <a:spcPct val="100000"/>
              </a:lnSpc>
              <a:spcBef>
                <a:spcPct val="30000"/>
              </a:spcBef>
              <a:spcAft>
                <a:spcPct val="0"/>
              </a:spcAft>
              <a:buClrTx/>
              <a:buSzTx/>
              <a:buFontTx/>
              <a:buNone/>
              <a:tabLst/>
              <a:defRPr/>
            </a:pPr>
            <a:endParaRPr lang="nl-NL" sz="1200" kern="1200" dirty="0">
              <a:solidFill>
                <a:schemeClr val="tx1"/>
              </a:solidFill>
              <a:effectLst/>
              <a:latin typeface="Arial" pitchFamily="34" charset="0"/>
              <a:ea typeface="MS PGothic" panose="020B0600070205080204" pitchFamily="34" charset="-128"/>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l-NL" dirty="0" err="1"/>
              <a:t>Linking</a:t>
            </a:r>
            <a:r>
              <a:rPr lang="nl-NL" dirty="0"/>
              <a:t> these </a:t>
            </a:r>
            <a:r>
              <a:rPr lang="nl-NL" dirty="0" err="1"/>
              <a:t>frameworks</a:t>
            </a:r>
            <a:r>
              <a:rPr lang="nl-NL" dirty="0"/>
              <a:t> </a:t>
            </a:r>
            <a:r>
              <a:rPr lang="nl-NL" dirty="0" err="1"/>
              <a:t>to</a:t>
            </a:r>
            <a:r>
              <a:rPr lang="nl-NL" dirty="0"/>
              <a:t> </a:t>
            </a:r>
            <a:r>
              <a:rPr lang="nl-NL" dirty="0" err="1"/>
              <a:t>national</a:t>
            </a:r>
            <a:r>
              <a:rPr lang="nl-NL" dirty="0"/>
              <a:t> planning </a:t>
            </a:r>
            <a:r>
              <a:rPr lang="nl-NL" dirty="0" err="1"/>
              <a:t>processes</a:t>
            </a:r>
            <a:r>
              <a:rPr lang="nl-NL" dirty="0"/>
              <a:t> is a major opportunity </a:t>
            </a:r>
            <a:r>
              <a:rPr lang="nl-NL" dirty="0" err="1"/>
              <a:t>for</a:t>
            </a:r>
            <a:r>
              <a:rPr lang="nl-NL" dirty="0"/>
              <a:t> the Red Cross Red </a:t>
            </a:r>
            <a:r>
              <a:rPr lang="nl-NL" dirty="0" err="1"/>
              <a:t>Crescent</a:t>
            </a:r>
            <a:r>
              <a:rPr lang="nl-NL" dirty="0"/>
              <a:t> </a:t>
            </a:r>
            <a:r>
              <a:rPr lang="nl-NL" dirty="0" err="1"/>
              <a:t>to</a:t>
            </a:r>
            <a:r>
              <a:rPr lang="nl-NL" dirty="0"/>
              <a:t> help </a:t>
            </a:r>
            <a:r>
              <a:rPr lang="nl-NL" dirty="0" err="1"/>
              <a:t>ensure</a:t>
            </a:r>
            <a:r>
              <a:rPr lang="nl-NL" dirty="0"/>
              <a:t> </a:t>
            </a:r>
            <a:r>
              <a:rPr lang="nl-NL" dirty="0" err="1"/>
              <a:t>that</a:t>
            </a:r>
            <a:r>
              <a:rPr lang="nl-NL" dirty="0"/>
              <a:t> these </a:t>
            </a:r>
            <a:r>
              <a:rPr lang="nl-NL" dirty="0" err="1"/>
              <a:t>efforts</a:t>
            </a:r>
            <a:r>
              <a:rPr lang="nl-NL" dirty="0"/>
              <a:t> </a:t>
            </a:r>
            <a:r>
              <a:rPr lang="nl-NL" dirty="0" err="1"/>
              <a:t>contribute</a:t>
            </a:r>
            <a:r>
              <a:rPr lang="nl-NL" dirty="0"/>
              <a:t> </a:t>
            </a:r>
            <a:r>
              <a:rPr lang="nl-NL" dirty="0" err="1"/>
              <a:t>to</a:t>
            </a:r>
            <a:r>
              <a:rPr lang="nl-NL" dirty="0"/>
              <a:t> </a:t>
            </a:r>
            <a:r>
              <a:rPr lang="nl-NL" dirty="0" err="1"/>
              <a:t>forging</a:t>
            </a:r>
            <a:r>
              <a:rPr lang="nl-NL" dirty="0"/>
              <a:t> </a:t>
            </a:r>
            <a:r>
              <a:rPr lang="nl-NL" dirty="0" err="1"/>
              <a:t>an</a:t>
            </a:r>
            <a:r>
              <a:rPr lang="nl-NL" dirty="0"/>
              <a:t> </a:t>
            </a:r>
            <a:r>
              <a:rPr lang="nl-NL" dirty="0" err="1"/>
              <a:t>inclusive</a:t>
            </a:r>
            <a:r>
              <a:rPr lang="nl-NL" dirty="0"/>
              <a:t> </a:t>
            </a:r>
            <a:r>
              <a:rPr lang="nl-NL" dirty="0" err="1"/>
              <a:t>and</a:t>
            </a:r>
            <a:r>
              <a:rPr lang="nl-NL" dirty="0"/>
              <a:t> </a:t>
            </a:r>
            <a:r>
              <a:rPr lang="nl-NL" dirty="0" err="1"/>
              <a:t>transformative</a:t>
            </a:r>
            <a:r>
              <a:rPr lang="nl-NL" dirty="0"/>
              <a:t> </a:t>
            </a:r>
            <a:r>
              <a:rPr lang="nl-NL" dirty="0" err="1"/>
              <a:t>sustainable</a:t>
            </a:r>
            <a:r>
              <a:rPr lang="nl-NL" dirty="0"/>
              <a:t> </a:t>
            </a:r>
            <a:r>
              <a:rPr lang="nl-NL" dirty="0" err="1"/>
              <a:t>development</a:t>
            </a:r>
            <a:r>
              <a:rPr lang="nl-NL" dirty="0"/>
              <a:t> agenda </a:t>
            </a:r>
            <a:r>
              <a:rPr lang="nl-NL" dirty="0" err="1"/>
              <a:t>for</a:t>
            </a:r>
            <a:r>
              <a:rPr lang="nl-NL" dirty="0"/>
              <a:t> 2030 </a:t>
            </a:r>
            <a:r>
              <a:rPr lang="nl-NL" dirty="0" err="1"/>
              <a:t>and</a:t>
            </a:r>
            <a:r>
              <a:rPr lang="nl-NL" dirty="0"/>
              <a:t> </a:t>
            </a:r>
            <a:r>
              <a:rPr lang="nl-NL" dirty="0" err="1"/>
              <a:t>beyond</a:t>
            </a:r>
            <a:r>
              <a:rPr lang="nl-NL" dirty="0"/>
              <a:t>. </a:t>
            </a:r>
            <a:endParaRPr lang="nl-NL" sz="1200" kern="1200" dirty="0">
              <a:solidFill>
                <a:schemeClr val="tx1"/>
              </a:solidFill>
              <a:effectLst/>
              <a:latin typeface="Arial" pitchFamily="34" charset="0"/>
              <a:ea typeface="MS PGothic" panose="020B0600070205080204" pitchFamily="34" charset="-128"/>
              <a:cs typeface="Arial" pitchFamily="34" charset="0"/>
            </a:endParaRPr>
          </a:p>
          <a:p>
            <a:endParaRPr lang="nl-NL" dirty="0"/>
          </a:p>
          <a:p>
            <a:r>
              <a:rPr lang="nl-NL" dirty="0"/>
              <a:t>Message on </a:t>
            </a:r>
            <a:r>
              <a:rPr lang="nl-NL" dirty="0" err="1"/>
              <a:t>coherence</a:t>
            </a:r>
            <a:r>
              <a:rPr lang="nl-NL" dirty="0"/>
              <a:t> is important </a:t>
            </a:r>
            <a:r>
              <a:rPr lang="nl-NL" dirty="0" err="1"/>
              <a:t>for</a:t>
            </a:r>
            <a:r>
              <a:rPr lang="nl-NL" dirty="0"/>
              <a:t> </a:t>
            </a:r>
            <a:r>
              <a:rPr lang="nl-NL" dirty="0" err="1"/>
              <a:t>us</a:t>
            </a:r>
            <a:r>
              <a:rPr lang="nl-NL" dirty="0"/>
              <a:t>. We </a:t>
            </a:r>
            <a:r>
              <a:rPr lang="nl-NL" dirty="0" err="1"/>
              <a:t>see</a:t>
            </a:r>
            <a:r>
              <a:rPr lang="nl-NL" dirty="0"/>
              <a:t> the most important </a:t>
            </a:r>
            <a:r>
              <a:rPr lang="nl-NL" dirty="0" err="1"/>
              <a:t>international</a:t>
            </a:r>
            <a:r>
              <a:rPr lang="nl-NL" dirty="0"/>
              <a:t> </a:t>
            </a:r>
            <a:r>
              <a:rPr lang="nl-NL" dirty="0" err="1"/>
              <a:t>agreements</a:t>
            </a:r>
            <a:r>
              <a:rPr lang="nl-NL" dirty="0"/>
              <a:t>,</a:t>
            </a:r>
            <a:r>
              <a:rPr lang="nl-NL" baseline="0" dirty="0"/>
              <a:t> </a:t>
            </a:r>
            <a:r>
              <a:rPr lang="nl-NL" baseline="0" dirty="0" err="1"/>
              <a:t>which</a:t>
            </a:r>
            <a:r>
              <a:rPr lang="nl-NL" baseline="0" dirty="0"/>
              <a:t> </a:t>
            </a:r>
            <a:r>
              <a:rPr lang="nl-NL" baseline="0" dirty="0" err="1"/>
              <a:t>need</a:t>
            </a:r>
            <a:r>
              <a:rPr lang="nl-NL" baseline="0" dirty="0"/>
              <a:t> </a:t>
            </a:r>
            <a:r>
              <a:rPr lang="nl-NL" baseline="0" dirty="0" err="1"/>
              <a:t>to</a:t>
            </a:r>
            <a:r>
              <a:rPr lang="nl-NL" baseline="0" dirty="0"/>
              <a:t> </a:t>
            </a:r>
            <a:r>
              <a:rPr lang="nl-NL" baseline="0" dirty="0" err="1"/>
              <a:t>be</a:t>
            </a:r>
            <a:r>
              <a:rPr lang="nl-NL" baseline="0" dirty="0"/>
              <a:t> </a:t>
            </a:r>
            <a:r>
              <a:rPr lang="nl-NL" baseline="0" dirty="0" err="1"/>
              <a:t>aligned</a:t>
            </a:r>
            <a:r>
              <a:rPr lang="nl-NL" baseline="0" dirty="0"/>
              <a:t> </a:t>
            </a:r>
            <a:r>
              <a:rPr lang="nl-NL" baseline="0" dirty="0" err="1"/>
              <a:t>and</a:t>
            </a:r>
            <a:r>
              <a:rPr lang="nl-NL" baseline="0" dirty="0"/>
              <a:t> coherent in  </a:t>
            </a:r>
            <a:r>
              <a:rPr lang="nl-NL" baseline="0" dirty="0" err="1"/>
              <a:t>its</a:t>
            </a:r>
            <a:r>
              <a:rPr lang="nl-NL" baseline="0" dirty="0"/>
              <a:t> </a:t>
            </a:r>
            <a:r>
              <a:rPr lang="nl-NL" baseline="0" dirty="0" err="1"/>
              <a:t>implementation</a:t>
            </a:r>
            <a:r>
              <a:rPr lang="nl-NL" baseline="0" dirty="0"/>
              <a:t> </a:t>
            </a:r>
            <a:r>
              <a:rPr lang="nl-NL" baseline="0" dirty="0" err="1"/>
              <a:t>by</a:t>
            </a:r>
            <a:r>
              <a:rPr lang="nl-NL" baseline="0" dirty="0"/>
              <a:t> the </a:t>
            </a:r>
            <a:r>
              <a:rPr lang="nl-NL" baseline="0" dirty="0" err="1"/>
              <a:t>humanitarian</a:t>
            </a:r>
            <a:r>
              <a:rPr lang="nl-NL" baseline="0" dirty="0"/>
              <a:t> sector. </a:t>
            </a:r>
            <a:r>
              <a:rPr lang="nl-NL" baseline="0" dirty="0" err="1"/>
              <a:t>Resilience</a:t>
            </a:r>
            <a:r>
              <a:rPr lang="nl-NL" baseline="0" dirty="0"/>
              <a:t> is a concept </a:t>
            </a:r>
            <a:r>
              <a:rPr lang="nl-NL" baseline="0" dirty="0" err="1"/>
              <a:t>which</a:t>
            </a:r>
            <a:r>
              <a:rPr lang="nl-NL" baseline="0" dirty="0"/>
              <a:t> we </a:t>
            </a:r>
            <a:r>
              <a:rPr lang="nl-NL" baseline="0" dirty="0" err="1"/>
              <a:t>bring</a:t>
            </a:r>
            <a:r>
              <a:rPr lang="nl-NL" baseline="0" dirty="0"/>
              <a:t> </a:t>
            </a:r>
            <a:r>
              <a:rPr lang="nl-NL" baseline="0" dirty="0" err="1"/>
              <a:t>into</a:t>
            </a:r>
            <a:r>
              <a:rPr lang="nl-NL" baseline="0" dirty="0"/>
              <a:t> the </a:t>
            </a:r>
            <a:r>
              <a:rPr lang="nl-NL" baseline="0" dirty="0" err="1"/>
              <a:t>various</a:t>
            </a:r>
            <a:r>
              <a:rPr lang="nl-NL" baseline="0" dirty="0"/>
              <a:t> </a:t>
            </a:r>
            <a:r>
              <a:rPr lang="nl-NL" baseline="0" dirty="0" err="1"/>
              <a:t>implementation</a:t>
            </a:r>
            <a:r>
              <a:rPr lang="nl-NL" baseline="0" dirty="0"/>
              <a:t> </a:t>
            </a:r>
            <a:r>
              <a:rPr lang="nl-NL" baseline="0" dirty="0" err="1"/>
              <a:t>plans</a:t>
            </a:r>
            <a:r>
              <a:rPr lang="nl-NL" baseline="0" dirty="0"/>
              <a:t> of these </a:t>
            </a:r>
            <a:r>
              <a:rPr lang="nl-NL" baseline="0" dirty="0" err="1"/>
              <a:t>international</a:t>
            </a:r>
            <a:r>
              <a:rPr lang="nl-NL" baseline="0" dirty="0"/>
              <a:t> </a:t>
            </a:r>
            <a:r>
              <a:rPr lang="nl-NL" baseline="0" dirty="0" err="1"/>
              <a:t>agreements</a:t>
            </a:r>
            <a:r>
              <a:rPr lang="nl-NL" baseline="0" dirty="0"/>
              <a:t> at </a:t>
            </a:r>
            <a:r>
              <a:rPr lang="nl-NL" baseline="0" dirty="0" err="1"/>
              <a:t>national</a:t>
            </a:r>
            <a:r>
              <a:rPr lang="nl-NL" baseline="0" dirty="0"/>
              <a:t> </a:t>
            </a:r>
            <a:r>
              <a:rPr lang="nl-NL" baseline="0" dirty="0" err="1"/>
              <a:t>and</a:t>
            </a:r>
            <a:r>
              <a:rPr lang="nl-NL" baseline="0" dirty="0"/>
              <a:t> </a:t>
            </a:r>
            <a:r>
              <a:rPr lang="nl-NL" baseline="0" dirty="0" err="1"/>
              <a:t>local</a:t>
            </a:r>
            <a:r>
              <a:rPr lang="nl-NL" baseline="0" dirty="0"/>
              <a:t> level. </a:t>
            </a:r>
            <a:r>
              <a:rPr lang="nl-NL" b="1" baseline="0" dirty="0"/>
              <a:t>(EXPLAIN WHY/HOW?)</a:t>
            </a:r>
          </a:p>
          <a:p>
            <a:endParaRPr lang="nl-NL" baseline="0" dirty="0"/>
          </a:p>
          <a:p>
            <a:r>
              <a:rPr lang="nl-NL" sz="1200" kern="1200" dirty="0" err="1">
                <a:solidFill>
                  <a:schemeClr val="tx1"/>
                </a:solidFill>
                <a:latin typeface="Arial" pitchFamily="34" charset="0"/>
                <a:ea typeface="MS PGothic" panose="020B0600070205080204" pitchFamily="34" charset="-128"/>
                <a:cs typeface="Arial" pitchFamily="34" charset="0"/>
              </a:rPr>
              <a:t>Coherence</a:t>
            </a:r>
            <a:r>
              <a:rPr lang="nl-NL" sz="1200" kern="1200" dirty="0">
                <a:solidFill>
                  <a:schemeClr val="tx1"/>
                </a:solidFill>
                <a:latin typeface="Arial" pitchFamily="34" charset="0"/>
                <a:ea typeface="MS PGothic" panose="020B0600070205080204" pitchFamily="34" charset="-128"/>
                <a:cs typeface="Arial" pitchFamily="34" charset="0"/>
              </a:rPr>
              <a:t> in </a:t>
            </a:r>
            <a:r>
              <a:rPr lang="nl-NL" sz="1200" kern="1200" dirty="0" err="1">
                <a:solidFill>
                  <a:schemeClr val="tx1"/>
                </a:solidFill>
                <a:latin typeface="Arial" pitchFamily="34" charset="0"/>
                <a:ea typeface="MS PGothic" panose="020B0600070205080204" pitchFamily="34" charset="-128"/>
                <a:cs typeface="Arial" pitchFamily="34" charset="0"/>
              </a:rPr>
              <a:t>implementation</a:t>
            </a:r>
            <a:r>
              <a:rPr lang="nl-NL" sz="1200" kern="1200" dirty="0">
                <a:solidFill>
                  <a:schemeClr val="tx1"/>
                </a:solidFill>
                <a:latin typeface="Arial" pitchFamily="34" charset="0"/>
                <a:ea typeface="MS PGothic" panose="020B0600070205080204" pitchFamily="34" charset="-128"/>
                <a:cs typeface="Arial" pitchFamily="34" charset="0"/>
              </a:rPr>
              <a:t> of the </a:t>
            </a:r>
            <a:r>
              <a:rPr lang="nl-NL" sz="1200" kern="1200" dirty="0" err="1">
                <a:solidFill>
                  <a:schemeClr val="tx1"/>
                </a:solidFill>
                <a:latin typeface="Arial" pitchFamily="34" charset="0"/>
                <a:ea typeface="MS PGothic" panose="020B0600070205080204" pitchFamily="34" charset="-128"/>
                <a:cs typeface="Arial" pitchFamily="34" charset="0"/>
              </a:rPr>
              <a:t>international</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frameworks</a:t>
            </a:r>
            <a:r>
              <a:rPr lang="nl-NL" sz="1200" kern="1200" dirty="0">
                <a:solidFill>
                  <a:schemeClr val="tx1"/>
                </a:solidFill>
                <a:latin typeface="Arial" pitchFamily="34" charset="0"/>
                <a:ea typeface="MS PGothic" panose="020B0600070205080204" pitchFamily="34" charset="-128"/>
                <a:cs typeface="Arial" pitchFamily="34" charset="0"/>
              </a:rPr>
              <a:t> is</a:t>
            </a:r>
            <a:r>
              <a:rPr lang="nl-NL" sz="1200" kern="1200" baseline="0" dirty="0">
                <a:solidFill>
                  <a:schemeClr val="tx1"/>
                </a:solidFill>
                <a:latin typeface="Arial" pitchFamily="34" charset="0"/>
                <a:ea typeface="MS PGothic" panose="020B0600070205080204" pitchFamily="34" charset="-128"/>
                <a:cs typeface="Arial" pitchFamily="34" charset="0"/>
              </a:rPr>
              <a:t> </a:t>
            </a:r>
            <a:r>
              <a:rPr lang="nl-NL" sz="1200" kern="1200" baseline="0" dirty="0" err="1">
                <a:solidFill>
                  <a:schemeClr val="tx1"/>
                </a:solidFill>
                <a:latin typeface="Arial" pitchFamily="34" charset="0"/>
                <a:ea typeface="MS PGothic" panose="020B0600070205080204" pitchFamily="34" charset="-128"/>
                <a:cs typeface="Arial" pitchFamily="34" charset="0"/>
              </a:rPr>
              <a:t>key</a:t>
            </a:r>
            <a:r>
              <a:rPr lang="nl-NL" sz="1200" kern="1200" baseline="0" dirty="0">
                <a:solidFill>
                  <a:schemeClr val="tx1"/>
                </a:solidFill>
                <a:latin typeface="Arial" pitchFamily="34" charset="0"/>
                <a:ea typeface="MS PGothic" panose="020B0600070205080204" pitchFamily="34" charset="-128"/>
                <a:cs typeface="Arial" pitchFamily="34" charset="0"/>
              </a:rPr>
              <a:t> </a:t>
            </a:r>
            <a:r>
              <a:rPr lang="nl-NL" sz="1200" b="1" kern="1200" baseline="0" dirty="0">
                <a:solidFill>
                  <a:schemeClr val="tx1"/>
                </a:solidFill>
                <a:latin typeface="Arial" pitchFamily="34" charset="0"/>
                <a:ea typeface="MS PGothic" panose="020B0600070205080204" pitchFamily="34" charset="-128"/>
                <a:cs typeface="Arial" pitchFamily="34" charset="0"/>
              </a:rPr>
              <a:t>(WHY? </a:t>
            </a:r>
            <a:r>
              <a:rPr lang="nl-NL" sz="1200" b="1" kern="1200" baseline="0" dirty="0" err="1">
                <a:solidFill>
                  <a:schemeClr val="tx1"/>
                </a:solidFill>
                <a:latin typeface="Arial" pitchFamily="34" charset="0"/>
                <a:ea typeface="MS PGothic" panose="020B0600070205080204" pitchFamily="34" charset="-128"/>
                <a:cs typeface="Arial" pitchFamily="34" charset="0"/>
              </a:rPr>
              <a:t>Provide</a:t>
            </a:r>
            <a:r>
              <a:rPr lang="nl-NL" sz="1200" b="1" kern="1200" baseline="0" dirty="0">
                <a:solidFill>
                  <a:schemeClr val="tx1"/>
                </a:solidFill>
                <a:latin typeface="Arial" pitchFamily="34" charset="0"/>
                <a:ea typeface="MS PGothic" panose="020B0600070205080204" pitchFamily="34" charset="-128"/>
                <a:cs typeface="Arial" pitchFamily="34" charset="0"/>
              </a:rPr>
              <a:t> </a:t>
            </a:r>
            <a:r>
              <a:rPr lang="nl-NL" sz="1200" b="1" kern="1200" baseline="0" dirty="0" err="1">
                <a:solidFill>
                  <a:schemeClr val="tx1"/>
                </a:solidFill>
                <a:latin typeface="Arial" pitchFamily="34" charset="0"/>
                <a:ea typeface="MS PGothic" panose="020B0600070205080204" pitchFamily="34" charset="-128"/>
                <a:cs typeface="Arial" pitchFamily="34" charset="0"/>
              </a:rPr>
              <a:t>example</a:t>
            </a:r>
            <a:r>
              <a:rPr lang="nl-NL" sz="1200" b="1" kern="1200" baseline="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and</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it</a:t>
            </a:r>
            <a:r>
              <a:rPr lang="nl-NL" sz="1200" kern="1200" dirty="0">
                <a:solidFill>
                  <a:schemeClr val="tx1"/>
                </a:solidFill>
                <a:latin typeface="Arial" pitchFamily="34" charset="0"/>
                <a:ea typeface="MS PGothic" panose="020B0600070205080204" pitchFamily="34" charset="-128"/>
                <a:cs typeface="Arial" pitchFamily="34" charset="0"/>
              </a:rPr>
              <a:t> is </a:t>
            </a:r>
            <a:r>
              <a:rPr lang="nl-NL" sz="1200" kern="1200" dirty="0" err="1">
                <a:solidFill>
                  <a:schemeClr val="tx1"/>
                </a:solidFill>
                <a:latin typeface="Arial" pitchFamily="34" charset="0"/>
                <a:ea typeface="MS PGothic" panose="020B0600070205080204" pitchFamily="34" charset="-128"/>
                <a:cs typeface="Arial" pitchFamily="34" charset="0"/>
              </a:rPr>
              <a:t>be</a:t>
            </a:r>
            <a:r>
              <a:rPr lang="nl-NL" sz="1200" kern="1200" dirty="0">
                <a:solidFill>
                  <a:schemeClr val="tx1"/>
                </a:solidFill>
                <a:latin typeface="Arial" pitchFamily="34" charset="0"/>
                <a:ea typeface="MS PGothic" panose="020B0600070205080204" pitchFamily="34" charset="-128"/>
                <a:cs typeface="Arial" pitchFamily="34" charset="0"/>
              </a:rPr>
              <a:t> important </a:t>
            </a:r>
            <a:r>
              <a:rPr lang="nl-NL" sz="1200" kern="1200" dirty="0" err="1">
                <a:solidFill>
                  <a:schemeClr val="tx1"/>
                </a:solidFill>
                <a:latin typeface="Arial" pitchFamily="34" charset="0"/>
                <a:ea typeface="MS PGothic" panose="020B0600070205080204" pitchFamily="34" charset="-128"/>
                <a:cs typeface="Arial" pitchFamily="34" charset="0"/>
              </a:rPr>
              <a:t>to</a:t>
            </a:r>
            <a:r>
              <a:rPr lang="nl-NL" sz="1200" kern="1200" dirty="0">
                <a:solidFill>
                  <a:schemeClr val="tx1"/>
                </a:solidFill>
                <a:latin typeface="Arial" pitchFamily="34" charset="0"/>
                <a:ea typeface="MS PGothic" panose="020B0600070205080204" pitchFamily="34" charset="-128"/>
                <a:cs typeface="Arial" pitchFamily="34" charset="0"/>
              </a:rPr>
              <a:t> let </a:t>
            </a:r>
            <a:r>
              <a:rPr lang="nl-NL" sz="1200" kern="1200" dirty="0" err="1">
                <a:solidFill>
                  <a:schemeClr val="tx1"/>
                </a:solidFill>
                <a:latin typeface="Arial" pitchFamily="34" charset="0"/>
                <a:ea typeface="MS PGothic" panose="020B0600070205080204" pitchFamily="34" charset="-128"/>
                <a:cs typeface="Arial" pitchFamily="34" charset="0"/>
              </a:rPr>
              <a:t>Governments</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know</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how</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this</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can</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be</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done</a:t>
            </a:r>
            <a:r>
              <a:rPr lang="nl-NL" sz="1200" kern="1200" dirty="0">
                <a:solidFill>
                  <a:schemeClr val="tx1"/>
                </a:solidFill>
                <a:latin typeface="Arial" pitchFamily="34" charset="0"/>
                <a:ea typeface="MS PGothic" panose="020B0600070205080204" pitchFamily="34" charset="-128"/>
                <a:cs typeface="Arial" pitchFamily="34" charset="0"/>
              </a:rPr>
              <a:t>. We </a:t>
            </a:r>
            <a:r>
              <a:rPr lang="nl-NL" sz="1200" kern="1200" dirty="0" err="1">
                <a:solidFill>
                  <a:schemeClr val="tx1"/>
                </a:solidFill>
                <a:latin typeface="Arial" pitchFamily="34" charset="0"/>
                <a:ea typeface="MS PGothic" panose="020B0600070205080204" pitchFamily="34" charset="-128"/>
                <a:cs typeface="Arial" pitchFamily="34" charset="0"/>
              </a:rPr>
              <a:t>need</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to</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avoid</a:t>
            </a:r>
            <a:r>
              <a:rPr lang="nl-NL" sz="1200" kern="1200" baseline="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isolated</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pillars</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for</a:t>
            </a:r>
            <a:r>
              <a:rPr lang="nl-NL" sz="1200" kern="1200" dirty="0">
                <a:solidFill>
                  <a:schemeClr val="tx1"/>
                </a:solidFill>
                <a:latin typeface="Arial" pitchFamily="34" charset="0"/>
                <a:ea typeface="MS PGothic" panose="020B0600070205080204" pitchFamily="34" charset="-128"/>
                <a:cs typeface="Arial" pitchFamily="34" charset="0"/>
              </a:rPr>
              <a:t> policy planning in different </a:t>
            </a:r>
            <a:r>
              <a:rPr lang="nl-NL" sz="1200" kern="1200" dirty="0" err="1">
                <a:solidFill>
                  <a:schemeClr val="tx1"/>
                </a:solidFill>
                <a:latin typeface="Arial" pitchFamily="34" charset="0"/>
                <a:ea typeface="MS PGothic" panose="020B0600070205080204" pitchFamily="34" charset="-128"/>
                <a:cs typeface="Arial" pitchFamily="34" charset="0"/>
              </a:rPr>
              <a:t>ministries</a:t>
            </a:r>
            <a:r>
              <a:rPr lang="nl-NL" sz="1200" kern="1200" baseline="0" dirty="0">
                <a:solidFill>
                  <a:schemeClr val="tx1"/>
                </a:solidFill>
                <a:latin typeface="Arial" pitchFamily="34" charset="0"/>
                <a:ea typeface="MS PGothic" panose="020B0600070205080204" pitchFamily="34" charset="-128"/>
                <a:cs typeface="Arial" pitchFamily="34" charset="0"/>
              </a:rPr>
              <a:t> </a:t>
            </a:r>
            <a:r>
              <a:rPr lang="nl-NL" sz="1200" kern="1200" baseline="0" dirty="0" err="1">
                <a:solidFill>
                  <a:schemeClr val="tx1"/>
                </a:solidFill>
                <a:latin typeface="Arial" pitchFamily="34" charset="0"/>
                <a:ea typeface="MS PGothic" panose="020B0600070205080204" pitchFamily="34" charset="-128"/>
                <a:cs typeface="Arial" pitchFamily="34" charset="0"/>
              </a:rPr>
              <a:t>and</a:t>
            </a:r>
            <a:r>
              <a:rPr lang="nl-NL" sz="1200" kern="1200" baseline="0" dirty="0">
                <a:solidFill>
                  <a:schemeClr val="tx1"/>
                </a:solidFill>
                <a:latin typeface="Arial" pitchFamily="34" charset="0"/>
                <a:ea typeface="MS PGothic" panose="020B0600070205080204" pitchFamily="34" charset="-128"/>
                <a:cs typeface="Arial" pitchFamily="34" charset="0"/>
              </a:rPr>
              <a:t> sectors</a:t>
            </a:r>
            <a:r>
              <a:rPr lang="nl-NL" sz="1200" kern="1200" dirty="0">
                <a:solidFill>
                  <a:schemeClr val="tx1"/>
                </a:solidFill>
                <a:latin typeface="Arial" pitchFamily="34" charset="0"/>
                <a:ea typeface="MS PGothic" panose="020B0600070205080204" pitchFamily="34" charset="-128"/>
                <a:cs typeface="Arial" pitchFamily="34" charset="0"/>
              </a:rPr>
              <a:t>. We are </a:t>
            </a:r>
            <a:r>
              <a:rPr lang="nl-NL" sz="1200" kern="1200" dirty="0" err="1">
                <a:solidFill>
                  <a:schemeClr val="tx1"/>
                </a:solidFill>
                <a:latin typeface="Arial" pitchFamily="34" charset="0"/>
                <a:ea typeface="MS PGothic" panose="020B0600070205080204" pitchFamily="34" charset="-128"/>
                <a:cs typeface="Arial" pitchFamily="34" charset="0"/>
              </a:rPr>
              <a:t>to</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ensure</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that</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Ministries</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and</a:t>
            </a:r>
            <a:r>
              <a:rPr lang="nl-NL" sz="1200" kern="1200" dirty="0">
                <a:solidFill>
                  <a:schemeClr val="tx1"/>
                </a:solidFill>
                <a:latin typeface="Arial" pitchFamily="34" charset="0"/>
                <a:ea typeface="MS PGothic" panose="020B0600070205080204" pitchFamily="34" charset="-128"/>
                <a:cs typeface="Arial" pitchFamily="34" charset="0"/>
              </a:rPr>
              <a:t> sectors have </a:t>
            </a:r>
            <a:r>
              <a:rPr lang="nl-NL" sz="1200" kern="1200" dirty="0" err="1">
                <a:solidFill>
                  <a:schemeClr val="tx1"/>
                </a:solidFill>
                <a:latin typeface="Arial" pitchFamily="34" charset="0"/>
                <a:ea typeface="MS PGothic" panose="020B0600070205080204" pitchFamily="34" charset="-128"/>
                <a:cs typeface="Arial" pitchFamily="34" charset="0"/>
              </a:rPr>
              <a:t>enough</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collaboration</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learning</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and</a:t>
            </a:r>
            <a:r>
              <a:rPr lang="nl-NL" sz="1200" kern="1200" dirty="0">
                <a:solidFill>
                  <a:schemeClr val="tx1"/>
                </a:solidFill>
                <a:latin typeface="Arial" pitchFamily="34" charset="0"/>
                <a:ea typeface="MS PGothic" panose="020B0600070205080204" pitchFamily="34" charset="-128"/>
                <a:cs typeface="Arial" pitchFamily="34" charset="0"/>
              </a:rPr>
              <a:t> cross </a:t>
            </a:r>
            <a:r>
              <a:rPr lang="nl-NL" sz="1200" kern="1200" dirty="0" err="1">
                <a:solidFill>
                  <a:schemeClr val="tx1"/>
                </a:solidFill>
                <a:latin typeface="Arial" pitchFamily="34" charset="0"/>
                <a:ea typeface="MS PGothic" panose="020B0600070205080204" pitchFamily="34" charset="-128"/>
                <a:cs typeface="Arial" pitchFamily="34" charset="0"/>
              </a:rPr>
              <a:t>referencing</a:t>
            </a:r>
            <a:r>
              <a:rPr lang="nl-NL" sz="1200" kern="1200" dirty="0">
                <a:solidFill>
                  <a:schemeClr val="tx1"/>
                </a:solidFill>
                <a:latin typeface="Arial" pitchFamily="34" charset="0"/>
                <a:ea typeface="MS PGothic" panose="020B0600070205080204" pitchFamily="34" charset="-128"/>
                <a:cs typeface="Arial" pitchFamily="34" charset="0"/>
              </a:rPr>
              <a:t> in </a:t>
            </a:r>
            <a:r>
              <a:rPr lang="nl-NL" sz="1200" kern="1200" dirty="0" err="1">
                <a:solidFill>
                  <a:schemeClr val="tx1"/>
                </a:solidFill>
                <a:latin typeface="Arial" pitchFamily="34" charset="0"/>
                <a:ea typeface="MS PGothic" panose="020B0600070205080204" pitchFamily="34" charset="-128"/>
                <a:cs typeface="Arial" pitchFamily="34" charset="0"/>
              </a:rPr>
              <a:t>policies</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and</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laws</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for</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development</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spatial</a:t>
            </a:r>
            <a:r>
              <a:rPr lang="nl-NL" sz="1200" kern="1200" dirty="0">
                <a:solidFill>
                  <a:schemeClr val="tx1"/>
                </a:solidFill>
                <a:latin typeface="Arial" pitchFamily="34" charset="0"/>
                <a:ea typeface="MS PGothic" panose="020B0600070205080204" pitchFamily="34" charset="-128"/>
                <a:cs typeface="Arial" pitchFamily="34" charset="0"/>
              </a:rPr>
              <a:t>, DRR, </a:t>
            </a:r>
            <a:r>
              <a:rPr lang="nl-NL" sz="1200" kern="1200" dirty="0" err="1">
                <a:solidFill>
                  <a:schemeClr val="tx1"/>
                </a:solidFill>
                <a:latin typeface="Arial" pitchFamily="34" charset="0"/>
                <a:ea typeface="MS PGothic" panose="020B0600070205080204" pitchFamily="34" charset="-128"/>
                <a:cs typeface="Arial" pitchFamily="34" charset="0"/>
              </a:rPr>
              <a:t>climate</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heatlh</a:t>
            </a:r>
            <a:r>
              <a:rPr lang="nl-NL" sz="1200" kern="1200" dirty="0">
                <a:solidFill>
                  <a:schemeClr val="tx1"/>
                </a:solidFill>
                <a:latin typeface="Arial" pitchFamily="34" charset="0"/>
                <a:ea typeface="MS PGothic" panose="020B0600070205080204" pitchFamily="34" charset="-128"/>
                <a:cs typeface="Arial" pitchFamily="34" charset="0"/>
              </a:rPr>
              <a:t>,</a:t>
            </a:r>
            <a:r>
              <a:rPr lang="nl-NL" sz="1200" kern="1200" baseline="0" dirty="0">
                <a:solidFill>
                  <a:schemeClr val="tx1"/>
                </a:solidFill>
                <a:latin typeface="Arial" pitchFamily="34" charset="0"/>
                <a:ea typeface="MS PGothic" panose="020B0600070205080204" pitchFamily="34" charset="-128"/>
                <a:cs typeface="Arial" pitchFamily="34" charset="0"/>
              </a:rPr>
              <a:t> </a:t>
            </a:r>
            <a:r>
              <a:rPr lang="nl-NL" sz="1200" kern="1200" baseline="0" dirty="0" err="1">
                <a:solidFill>
                  <a:schemeClr val="tx1"/>
                </a:solidFill>
                <a:latin typeface="Arial" pitchFamily="34" charset="0"/>
                <a:ea typeface="MS PGothic" panose="020B0600070205080204" pitchFamily="34" charset="-128"/>
                <a:cs typeface="Arial" pitchFamily="34" charset="0"/>
              </a:rPr>
              <a:t>agriculture</a:t>
            </a:r>
            <a:r>
              <a:rPr lang="nl-NL" sz="1200" kern="1200" dirty="0">
                <a:solidFill>
                  <a:schemeClr val="tx1"/>
                </a:solidFill>
                <a:latin typeface="Arial" pitchFamily="34" charset="0"/>
                <a:ea typeface="MS PGothic" panose="020B0600070205080204" pitchFamily="34" charset="-128"/>
                <a:cs typeface="Arial" pitchFamily="34" charset="0"/>
              </a:rPr>
              <a:t> </a:t>
            </a:r>
            <a:r>
              <a:rPr lang="nl-NL" sz="1200" kern="1200" dirty="0" err="1">
                <a:solidFill>
                  <a:schemeClr val="tx1"/>
                </a:solidFill>
                <a:latin typeface="Arial" pitchFamily="34" charset="0"/>
                <a:ea typeface="MS PGothic" panose="020B0600070205080204" pitchFamily="34" charset="-128"/>
                <a:cs typeface="Arial" pitchFamily="34" charset="0"/>
              </a:rPr>
              <a:t>and</a:t>
            </a:r>
            <a:r>
              <a:rPr lang="nl-NL" sz="1200" kern="1200" dirty="0">
                <a:solidFill>
                  <a:schemeClr val="tx1"/>
                </a:solidFill>
                <a:latin typeface="Arial" pitchFamily="34" charset="0"/>
                <a:ea typeface="MS PGothic" panose="020B0600070205080204" pitchFamily="34" charset="-128"/>
                <a:cs typeface="Arial" pitchFamily="34" charset="0"/>
              </a:rPr>
              <a:t> land </a:t>
            </a:r>
            <a:r>
              <a:rPr lang="nl-NL" sz="1200" kern="1200" dirty="0" err="1">
                <a:solidFill>
                  <a:schemeClr val="tx1"/>
                </a:solidFill>
                <a:latin typeface="Arial" pitchFamily="34" charset="0"/>
                <a:ea typeface="MS PGothic" panose="020B0600070205080204" pitchFamily="34" charset="-128"/>
                <a:cs typeface="Arial" pitchFamily="34" charset="0"/>
              </a:rPr>
              <a:t>use</a:t>
            </a:r>
            <a:r>
              <a:rPr lang="nl-NL" sz="1200" kern="1200" dirty="0">
                <a:solidFill>
                  <a:schemeClr val="tx1"/>
                </a:solidFill>
                <a:latin typeface="Arial" pitchFamily="34" charset="0"/>
                <a:ea typeface="MS PGothic" panose="020B0600070205080204" pitchFamily="34" charset="-128"/>
                <a:cs typeface="Arial" pitchFamily="34" charset="0"/>
              </a:rPr>
              <a:t> policy</a:t>
            </a:r>
            <a:r>
              <a:rPr lang="nl-NL" sz="1200" kern="1200" baseline="0" dirty="0">
                <a:solidFill>
                  <a:schemeClr val="tx1"/>
                </a:solidFill>
                <a:latin typeface="Arial" pitchFamily="34" charset="0"/>
                <a:ea typeface="MS PGothic" panose="020B0600070205080204" pitchFamily="34" charset="-128"/>
                <a:cs typeface="Arial" pitchFamily="34" charset="0"/>
              </a:rPr>
              <a:t> planning</a:t>
            </a:r>
            <a:r>
              <a:rPr lang="nl-NL" sz="1200" b="1" kern="1200" baseline="0" dirty="0">
                <a:solidFill>
                  <a:schemeClr val="tx1"/>
                </a:solidFill>
                <a:latin typeface="Arial" pitchFamily="34" charset="0"/>
                <a:ea typeface="MS PGothic" panose="020B0600070205080204" pitchFamily="34" charset="-128"/>
                <a:cs typeface="Arial" pitchFamily="34" charset="0"/>
              </a:rPr>
              <a:t>. (GIVE EXAMPLE of </a:t>
            </a:r>
            <a:r>
              <a:rPr lang="nl-NL" sz="1200" b="1" kern="1200" baseline="0" dirty="0" err="1">
                <a:solidFill>
                  <a:schemeClr val="tx1"/>
                </a:solidFill>
                <a:latin typeface="Arial" pitchFamily="34" charset="0"/>
                <a:ea typeface="MS PGothic" panose="020B0600070205080204" pitchFamily="34" charset="-128"/>
                <a:cs typeface="Arial" pitchFamily="34" charset="0"/>
              </a:rPr>
              <a:t>where</a:t>
            </a:r>
            <a:r>
              <a:rPr lang="nl-NL" sz="1200" b="1" kern="1200" baseline="0" dirty="0">
                <a:solidFill>
                  <a:schemeClr val="tx1"/>
                </a:solidFill>
                <a:latin typeface="Arial" pitchFamily="34" charset="0"/>
                <a:ea typeface="MS PGothic" panose="020B0600070205080204" pitchFamily="34" charset="-128"/>
                <a:cs typeface="Arial" pitchFamily="34" charset="0"/>
              </a:rPr>
              <a:t> a NS has </a:t>
            </a:r>
            <a:r>
              <a:rPr lang="nl-NL" sz="1200" b="1" kern="1200" baseline="0" dirty="0" err="1">
                <a:solidFill>
                  <a:schemeClr val="tx1"/>
                </a:solidFill>
                <a:latin typeface="Arial" pitchFamily="34" charset="0"/>
                <a:ea typeface="MS PGothic" panose="020B0600070205080204" pitchFamily="34" charset="-128"/>
                <a:cs typeface="Arial" pitchFamily="34" charset="0"/>
              </a:rPr>
              <a:t>successfully</a:t>
            </a:r>
            <a:r>
              <a:rPr lang="nl-NL" sz="1200" b="1" kern="1200" baseline="0" dirty="0">
                <a:solidFill>
                  <a:schemeClr val="tx1"/>
                </a:solidFill>
                <a:latin typeface="Arial" pitchFamily="34" charset="0"/>
                <a:ea typeface="MS PGothic" panose="020B0600070205080204" pitchFamily="34" charset="-128"/>
                <a:cs typeface="Arial" pitchFamily="34" charset="0"/>
              </a:rPr>
              <a:t> </a:t>
            </a:r>
            <a:r>
              <a:rPr lang="nl-NL" sz="1200" b="1" kern="1200" baseline="0" dirty="0" err="1">
                <a:solidFill>
                  <a:schemeClr val="tx1"/>
                </a:solidFill>
                <a:latin typeface="Arial" pitchFamily="34" charset="0"/>
                <a:ea typeface="MS PGothic" panose="020B0600070205080204" pitchFamily="34" charset="-128"/>
                <a:cs typeface="Arial" pitchFamily="34" charset="0"/>
              </a:rPr>
              <a:t>done</a:t>
            </a:r>
            <a:r>
              <a:rPr lang="nl-NL" sz="1200" b="1" kern="1200" baseline="0" dirty="0">
                <a:solidFill>
                  <a:schemeClr val="tx1"/>
                </a:solidFill>
                <a:latin typeface="Arial" pitchFamily="34" charset="0"/>
                <a:ea typeface="MS PGothic" panose="020B0600070205080204" pitchFamily="34" charset="-128"/>
                <a:cs typeface="Arial" pitchFamily="34" charset="0"/>
              </a:rPr>
              <a:t> </a:t>
            </a:r>
            <a:r>
              <a:rPr lang="nl-NL" sz="1200" b="1" kern="1200" baseline="0" dirty="0" err="1">
                <a:solidFill>
                  <a:schemeClr val="tx1"/>
                </a:solidFill>
                <a:latin typeface="Arial" pitchFamily="34" charset="0"/>
                <a:ea typeface="MS PGothic" panose="020B0600070205080204" pitchFamily="34" charset="-128"/>
                <a:cs typeface="Arial" pitchFamily="34" charset="0"/>
              </a:rPr>
              <a:t>this</a:t>
            </a:r>
            <a:r>
              <a:rPr lang="nl-NL" sz="1200" b="1" kern="1200" baseline="0" dirty="0">
                <a:solidFill>
                  <a:schemeClr val="tx1"/>
                </a:solidFill>
                <a:latin typeface="Arial" pitchFamily="34" charset="0"/>
                <a:ea typeface="MS PGothic" panose="020B0600070205080204" pitchFamily="34" charset="-128"/>
                <a:cs typeface="Arial" pitchFamily="34" charset="0"/>
              </a:rPr>
              <a:t>)</a:t>
            </a:r>
          </a:p>
          <a:p>
            <a:endParaRPr lang="nl-NL" dirty="0"/>
          </a:p>
        </p:txBody>
      </p:sp>
      <p:sp>
        <p:nvSpPr>
          <p:cNvPr id="4" name="Tijdelijke aanduiding voor dianummer 3"/>
          <p:cNvSpPr>
            <a:spLocks noGrp="1"/>
          </p:cNvSpPr>
          <p:nvPr>
            <p:ph type="sldNum" sz="quarter" idx="10"/>
          </p:nvPr>
        </p:nvSpPr>
        <p:spPr/>
        <p:txBody>
          <a:bodyPr/>
          <a:lstStyle/>
          <a:p>
            <a:fld id="{DC59CBD8-0DA8-964D-AFEE-808EAF37BE57}" type="slidenum">
              <a:rPr lang="da-DK" smtClean="0"/>
              <a:pPr/>
              <a:t>8</a:t>
            </a:fld>
            <a:endParaRPr lang="da-DK"/>
          </a:p>
        </p:txBody>
      </p:sp>
    </p:spTree>
    <p:extLst>
      <p:ext uri="{BB962C8B-B14F-4D97-AF65-F5344CB8AC3E}">
        <p14:creationId xmlns:p14="http://schemas.microsoft.com/office/powerpoint/2010/main" val="2292793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jdelijke aanduiding voor dia-afbeelding 1">
            <a:extLst>
              <a:ext uri="{FF2B5EF4-FFF2-40B4-BE49-F238E27FC236}">
                <a16:creationId xmlns:a16="http://schemas.microsoft.com/office/drawing/2014/main" id="{A5A5B1B1-BE4B-7846-859F-0C4886ACB46A}"/>
              </a:ext>
            </a:extLst>
          </p:cNvPr>
          <p:cNvSpPr>
            <a:spLocks noGrp="1" noRot="1" noChangeAspect="1" noChangeArrowheads="1" noTextEdit="1"/>
          </p:cNvSpPr>
          <p:nvPr>
            <p:ph type="sldImg"/>
          </p:nvPr>
        </p:nvSpPr>
        <p:spPr>
          <a:ln/>
        </p:spPr>
      </p:sp>
      <p:sp>
        <p:nvSpPr>
          <p:cNvPr id="19459" name="Tijdelijke aanduiding voor notities 2">
            <a:extLst>
              <a:ext uri="{FF2B5EF4-FFF2-40B4-BE49-F238E27FC236}">
                <a16:creationId xmlns:a16="http://schemas.microsoft.com/office/drawing/2014/main" id="{8B5A8168-E0D0-1641-B30C-967961B334C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NL" sz="1200" b="1" dirty="0">
                <a:latin typeface="Helvetica" pitchFamily="2" charset="0"/>
              </a:rPr>
              <a:t>The Red Cross Red Crescent is </a:t>
            </a:r>
            <a:r>
              <a:rPr lang="nl-NL" altLang="nl-NL" sz="1200" b="1" dirty="0" err="1">
                <a:latin typeface="Helvetica" pitchFamily="2" charset="0"/>
              </a:rPr>
              <a:t>not</a:t>
            </a:r>
            <a:r>
              <a:rPr lang="nl-NL" altLang="nl-NL" sz="1200" b="1" dirty="0">
                <a:latin typeface="Helvetica" pitchFamily="2" charset="0"/>
              </a:rPr>
              <a:t> </a:t>
            </a:r>
            <a:r>
              <a:rPr lang="nl-NL" altLang="nl-NL" sz="1200" b="1" dirty="0" err="1">
                <a:latin typeface="Helvetica" pitchFamily="2" charset="0"/>
              </a:rPr>
              <a:t>working</a:t>
            </a:r>
            <a:r>
              <a:rPr lang="nl-NL" altLang="nl-NL" sz="1200" b="1" dirty="0">
                <a:latin typeface="Helvetica" pitchFamily="2" charset="0"/>
              </a:rPr>
              <a:t> on </a:t>
            </a:r>
            <a:r>
              <a:rPr lang="nl-NL" altLang="nl-NL" sz="1200" b="1" dirty="0" err="1">
                <a:latin typeface="Helvetica" pitchFamily="2" charset="0"/>
              </a:rPr>
              <a:t>this</a:t>
            </a:r>
            <a:r>
              <a:rPr lang="nl-NL" altLang="nl-NL" sz="1200" b="1" dirty="0">
                <a:latin typeface="Helvetica" pitchFamily="2" charset="0"/>
              </a:rPr>
              <a:t> in </a:t>
            </a:r>
            <a:r>
              <a:rPr lang="nl-NL" altLang="nl-NL" sz="1200" b="1" dirty="0" err="1">
                <a:latin typeface="Helvetica" pitchFamily="2" charset="0"/>
              </a:rPr>
              <a:t>isolation</a:t>
            </a:r>
            <a:endParaRPr lang="en-US" altLang="nl-NL" dirty="0"/>
          </a:p>
          <a:p>
            <a:pPr eaLnBrk="1" hangingPunct="1"/>
            <a:r>
              <a:rPr lang="en-US" altLang="nl-NL" dirty="0"/>
              <a:t>Climate change is a cross cutting issue that affects many sectors and </a:t>
            </a:r>
            <a:r>
              <a:rPr lang="en-US" altLang="nl-NL" dirty="0" err="1"/>
              <a:t>organisations</a:t>
            </a:r>
            <a:r>
              <a:rPr lang="en-US" altLang="nl-NL" dirty="0"/>
              <a:t>, much is going on in the International arena to work out how best to reduce greenhouse gas emissions, who will pay for adapting to climate change and what can be done to reduce the impacts. At the national level it is also a similar story in that it involves many different sectors and </a:t>
            </a:r>
            <a:r>
              <a:rPr lang="en-US" altLang="nl-NL" dirty="0" err="1"/>
              <a:t>organisations</a:t>
            </a:r>
            <a:r>
              <a:rPr lang="en-US" altLang="nl-NL" dirty="0"/>
              <a:t>. At all levels, it is possible for Red Cross Red Crescent to engage on the topic of climate change adaptation with an important aim: firstly to ensure that climate change funding reaches the most vulnerable, and secondly for Red Cross Red Crescent Movement to show that it can assist in addressing the humanitarian implications of climate change. Therefore, it is important to keep briefed on current developments on climate change, and adaptation at all levels that Red Cross Red Crescent works at. Funding mechanisms, relevant international policies and latest science can all influence how we can address climate change within the Movement.  </a:t>
            </a:r>
          </a:p>
          <a:p>
            <a:pPr eaLnBrk="1" hangingPunct="1"/>
            <a:endParaRPr lang="en-US" altLang="nl-NL" dirty="0"/>
          </a:p>
          <a:p>
            <a:pPr eaLnBrk="1" hangingPunct="1"/>
            <a:r>
              <a:rPr lang="en-US" altLang="nl-NL" dirty="0"/>
              <a:t>Key stakeholders are: </a:t>
            </a:r>
          </a:p>
          <a:p>
            <a:pPr eaLnBrk="1" hangingPunct="1"/>
            <a:r>
              <a:rPr lang="en-US" altLang="nl-NL" dirty="0"/>
              <a:t>UNFCCC</a:t>
            </a:r>
          </a:p>
          <a:p>
            <a:pPr eaLnBrk="1" hangingPunct="1"/>
            <a:r>
              <a:rPr lang="en-US" altLang="nl-NL" dirty="0"/>
              <a:t>IPCC</a:t>
            </a:r>
          </a:p>
          <a:p>
            <a:pPr eaLnBrk="1" hangingPunct="1"/>
            <a:r>
              <a:rPr lang="en-US" altLang="nl-NL" dirty="0"/>
              <a:t>Global Commission on Adaptation</a:t>
            </a:r>
          </a:p>
          <a:p>
            <a:pPr eaLnBrk="1" hangingPunct="1"/>
            <a:r>
              <a:rPr lang="en-US" altLang="nl-NL" dirty="0"/>
              <a:t>Multilateral Development Banks</a:t>
            </a:r>
          </a:p>
          <a:p>
            <a:pPr eaLnBrk="1" hangingPunct="1"/>
            <a:r>
              <a:rPr lang="en-US" altLang="nl-NL" dirty="0"/>
              <a:t>(Sub) National Governments</a:t>
            </a:r>
          </a:p>
          <a:p>
            <a:pPr eaLnBrk="1" hangingPunct="1"/>
            <a:r>
              <a:rPr lang="en-US" altLang="nl-NL" dirty="0"/>
              <a:t>Hydro Met agencies</a:t>
            </a:r>
          </a:p>
          <a:p>
            <a:pPr eaLnBrk="1" hangingPunct="1"/>
            <a:r>
              <a:rPr lang="en-US" altLang="nl-NL" dirty="0"/>
              <a:t>Knowledge </a:t>
            </a:r>
            <a:r>
              <a:rPr lang="en-US" altLang="nl-NL" dirty="0" err="1"/>
              <a:t>Centra</a:t>
            </a:r>
            <a:r>
              <a:rPr lang="en-US" altLang="nl-NL" dirty="0"/>
              <a:t> and Academia</a:t>
            </a:r>
          </a:p>
          <a:p>
            <a:pPr eaLnBrk="1" hangingPunct="1"/>
            <a:r>
              <a:rPr lang="en-US" altLang="nl-NL" dirty="0"/>
              <a:t>CSOs and vulnerable groups</a:t>
            </a:r>
          </a:p>
          <a:p>
            <a:pPr eaLnBrk="1" hangingPunct="1"/>
            <a:endParaRPr lang="en-US" altLang="nl-NL" dirty="0"/>
          </a:p>
          <a:p>
            <a:pPr eaLnBrk="1" hangingPunct="1"/>
            <a:endParaRPr lang="en-US" altLang="nl-NL" dirty="0"/>
          </a:p>
        </p:txBody>
      </p:sp>
      <p:sp>
        <p:nvSpPr>
          <p:cNvPr id="19460" name="Tijdelijke aanduiding voor dianummer 3">
            <a:extLst>
              <a:ext uri="{FF2B5EF4-FFF2-40B4-BE49-F238E27FC236}">
                <a16:creationId xmlns:a16="http://schemas.microsoft.com/office/drawing/2014/main" id="{B8ADAAA1-EAFE-CD45-B973-6DB9F45D5D2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804863" indent="-3095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382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7335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228850" indent="-2476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6860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31432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6004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4057650" indent="-24765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14E5DFAD-EBD6-0A44-B4DA-FED606762FF9}" type="slidenum">
              <a:rPr lang="da-DK" altLang="nl-NL" sz="1300" smtClean="0"/>
              <a:pPr>
                <a:spcBef>
                  <a:spcPct val="0"/>
                </a:spcBef>
              </a:pPr>
              <a:t>9</a:t>
            </a:fld>
            <a:endParaRPr lang="da-DK" altLang="nl-NL" sz="1300"/>
          </a:p>
        </p:txBody>
      </p:sp>
    </p:spTree>
    <p:extLst>
      <p:ext uri="{BB962C8B-B14F-4D97-AF65-F5344CB8AC3E}">
        <p14:creationId xmlns:p14="http://schemas.microsoft.com/office/powerpoint/2010/main" val="1813145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075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150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Quot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244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401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692994"/>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7CA79E-26B1-4F7C-AAF7-4BB8B9242100}"/>
              </a:ext>
            </a:extLst>
          </p:cNvPr>
          <p:cNvSpPr txBox="1"/>
          <p:nvPr/>
        </p:nvSpPr>
        <p:spPr>
          <a:xfrm>
            <a:off x="7080242" y="6613351"/>
            <a:ext cx="4848406" cy="200025"/>
          </a:xfrm>
          <a:prstGeom prst="rect">
            <a:avLst/>
          </a:prstGeom>
          <a:noFill/>
        </p:spPr>
        <p:txBody>
          <a:bodyPr wrap="square">
            <a:spAutoFit/>
          </a:bodyPr>
          <a:lstStyle>
            <a:lvl1pPr defTabSz="457200">
              <a:defRPr>
                <a:solidFill>
                  <a:schemeClr val="tx1"/>
                </a:solidFill>
                <a:latin typeface="Arial" charset="0"/>
                <a:ea typeface="MS PGothic" charset="0"/>
                <a:cs typeface="MS PGothic" charset="0"/>
              </a:defRPr>
            </a:lvl1pPr>
            <a:lvl2pPr marL="742950" indent="-285750" defTabSz="457200">
              <a:defRPr>
                <a:solidFill>
                  <a:schemeClr val="tx1"/>
                </a:solidFill>
                <a:latin typeface="Arial" charset="0"/>
                <a:ea typeface="MS PGothic" charset="0"/>
                <a:cs typeface="MS PGothic" charset="0"/>
              </a:defRPr>
            </a:lvl2pPr>
            <a:lvl3pPr marL="1143000" indent="-228600" defTabSz="457200">
              <a:defRPr>
                <a:solidFill>
                  <a:schemeClr val="tx1"/>
                </a:solidFill>
                <a:latin typeface="Arial" charset="0"/>
                <a:ea typeface="MS PGothic" charset="0"/>
                <a:cs typeface="MS PGothic" charset="0"/>
              </a:defRPr>
            </a:lvl3pPr>
            <a:lvl4pPr marL="1600200" indent="-228600" defTabSz="457200">
              <a:defRPr>
                <a:solidFill>
                  <a:schemeClr val="tx1"/>
                </a:solidFill>
                <a:latin typeface="Arial" charset="0"/>
                <a:ea typeface="MS PGothic" charset="0"/>
                <a:cs typeface="MS PGothic" charset="0"/>
              </a:defRPr>
            </a:lvl4pPr>
            <a:lvl5pPr marL="2057400" indent="-228600" defTabSz="4572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700" dirty="0">
                <a:latin typeface="Helvetica" charset="0"/>
                <a:ea typeface="MS Mincho" charset="0"/>
                <a:cs typeface="Times New Roman" charset="0"/>
              </a:rPr>
              <a:t>Climate Training Kit. Module 3: Policy and communication  –</a:t>
            </a:r>
            <a:r>
              <a:rPr lang="en-US" sz="700" b="1" dirty="0">
                <a:latin typeface="Helvetica" charset="0"/>
                <a:ea typeface="MS Mincho" charset="0"/>
                <a:cs typeface="Times New Roman" charset="0"/>
              </a:rPr>
              <a:t>  </a:t>
            </a:r>
            <a:r>
              <a:rPr lang="en-US" sz="700" dirty="0">
                <a:latin typeface="Helvetica" charset="0"/>
                <a:ea typeface="MS Mincho" charset="0"/>
                <a:cs typeface="Times New Roman" charset="0"/>
              </a:rPr>
              <a:t>3a. Advocacy, Dialogues, Funding  –  Global Policy</a:t>
            </a:r>
            <a:endParaRPr lang="en-US" sz="700" dirty="0">
              <a:solidFill>
                <a:srgbClr val="7F7F7F"/>
              </a:solidFill>
              <a:latin typeface="Arial Regular" charset="0"/>
            </a:endParaRPr>
          </a:p>
        </p:txBody>
      </p:sp>
      <p:pic>
        <p:nvPicPr>
          <p:cNvPr id="9" name="Picture 14" descr="cc_koffer.ai">
            <a:extLst>
              <a:ext uri="{FF2B5EF4-FFF2-40B4-BE49-F238E27FC236}">
                <a16:creationId xmlns:a16="http://schemas.microsoft.com/office/drawing/2014/main" id="{6531381E-4DE9-4B3D-8E00-A05F249FF0BD}"/>
              </a:ext>
            </a:extLst>
          </p:cNvPr>
          <p:cNvPicPr>
            <a:picLocks noChangeAspect="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11811581" y="6558040"/>
            <a:ext cx="309562"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AB7D3C45-11D0-467F-97F0-4E9359BF0BCE}"/>
              </a:ext>
            </a:extLst>
          </p:cNvPr>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3175" y="6491288"/>
            <a:ext cx="906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9" r:id="rId1"/>
    <p:sldLayoutId id="2147483660" r:id="rId2"/>
    <p:sldLayoutId id="2147483668" r:id="rId3"/>
    <p:sldLayoutId id="2147483669" r:id="rId4"/>
    <p:sldLayoutId id="2147483674" r:id="rId5"/>
  </p:sldLayoutIdLst>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7.png"/><Relationship Id="rId5" Type="http://schemas.openxmlformats.org/officeDocument/2006/relationships/image" Target="../media/image31.w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27.png"/><Relationship Id="rId4" Type="http://schemas.openxmlformats.org/officeDocument/2006/relationships/image" Target="../media/image33.wmf"/></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4.unfccc.int/submissions/indc/Submission%20Pages/submissions.aspx"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Line 3"/>
          <p:cNvSpPr>
            <a:spLocks noChangeShapeType="1"/>
          </p:cNvSpPr>
          <p:nvPr/>
        </p:nvSpPr>
        <p:spPr bwMode="auto">
          <a:xfrm flipV="1">
            <a:off x="1847528" y="2879725"/>
            <a:ext cx="7867650" cy="19050"/>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NL"/>
          </a:p>
        </p:txBody>
      </p:sp>
      <p:sp>
        <p:nvSpPr>
          <p:cNvPr id="4099" name="Rectangle 7"/>
          <p:cNvSpPr>
            <a:spLocks noChangeArrowheads="1"/>
          </p:cNvSpPr>
          <p:nvPr/>
        </p:nvSpPr>
        <p:spPr bwMode="auto">
          <a:xfrm>
            <a:off x="1847528" y="1988841"/>
            <a:ext cx="7867650" cy="852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1148" rIns="82296" bIns="41148">
            <a:spAutoFit/>
          </a:bodyPr>
          <a:lstStyle/>
          <a:p>
            <a:pPr defTabSz="822325" eaLnBrk="1" hangingPunct="1"/>
            <a:r>
              <a:rPr lang="fr-FR" sz="2400" b="1" dirty="0" err="1">
                <a:solidFill>
                  <a:schemeClr val="tx2"/>
                </a:solidFill>
                <a:latin typeface="Helvetica" charset="0"/>
              </a:rPr>
              <a:t>Engaging</a:t>
            </a:r>
            <a:r>
              <a:rPr lang="fr-FR" sz="2400" b="1" dirty="0">
                <a:solidFill>
                  <a:schemeClr val="tx2"/>
                </a:solidFill>
                <a:latin typeface="Helvetica" charset="0"/>
              </a:rPr>
              <a:t> in </a:t>
            </a:r>
            <a:r>
              <a:rPr lang="fr-FR" sz="2400" b="1" dirty="0" err="1">
                <a:solidFill>
                  <a:schemeClr val="tx2"/>
                </a:solidFill>
                <a:latin typeface="Helvetica" charset="0"/>
              </a:rPr>
              <a:t>policy</a:t>
            </a:r>
            <a:r>
              <a:rPr lang="fr-FR" sz="2400" b="1" dirty="0">
                <a:solidFill>
                  <a:schemeClr val="tx2"/>
                </a:solidFill>
                <a:latin typeface="Helvetica" charset="0"/>
              </a:rPr>
              <a:t> </a:t>
            </a:r>
            <a:r>
              <a:rPr lang="fr-FR" sz="2400" b="1" dirty="0" err="1">
                <a:solidFill>
                  <a:schemeClr val="tx2"/>
                </a:solidFill>
                <a:latin typeface="Helvetica" charset="0"/>
              </a:rPr>
              <a:t>processes</a:t>
            </a:r>
            <a:r>
              <a:rPr lang="fr-FR" sz="2400" b="1" dirty="0">
                <a:solidFill>
                  <a:schemeClr val="tx2"/>
                </a:solidFill>
                <a:latin typeface="Helvetica" charset="0"/>
              </a:rPr>
              <a:t> on </a:t>
            </a:r>
            <a:r>
              <a:rPr lang="fr-FR" sz="2400" b="1" dirty="0" err="1">
                <a:solidFill>
                  <a:schemeClr val="tx2"/>
                </a:solidFill>
                <a:latin typeface="Helvetica" charset="0"/>
              </a:rPr>
              <a:t>climate</a:t>
            </a:r>
            <a:r>
              <a:rPr lang="fr-FR" sz="2400" b="1" dirty="0">
                <a:solidFill>
                  <a:schemeClr val="tx2"/>
                </a:solidFill>
                <a:latin typeface="Helvetica" charset="0"/>
              </a:rPr>
              <a:t> change </a:t>
            </a:r>
          </a:p>
          <a:p>
            <a:pPr defTabSz="822325" eaLnBrk="1" hangingPunct="1"/>
            <a:r>
              <a:rPr lang="fr-FR" sz="2400" b="1" dirty="0">
                <a:solidFill>
                  <a:srgbClr val="000000"/>
                </a:solidFill>
                <a:latin typeface="Helvetica" panose="020B0604020202020204" pitchFamily="34" charset="0"/>
                <a:cs typeface="Helvetica" panose="020B0604020202020204" pitchFamily="34" charset="0"/>
              </a:rPr>
              <a:t>Introduction to the </a:t>
            </a:r>
            <a:r>
              <a:rPr lang="fr-FR" altLang="en-US" sz="2400" b="1" dirty="0">
                <a:solidFill>
                  <a:schemeClr val="tx2"/>
                </a:solidFill>
                <a:latin typeface="Helvetica" panose="020B0604020202020204" pitchFamily="34" charset="0"/>
                <a:cs typeface="Helvetica" panose="020B0604020202020204" pitchFamily="34" charset="0"/>
              </a:rPr>
              <a:t>global </a:t>
            </a:r>
            <a:r>
              <a:rPr lang="fr-FR" altLang="en-US" sz="2400" b="1" dirty="0" err="1">
                <a:solidFill>
                  <a:schemeClr val="tx2"/>
                </a:solidFill>
                <a:latin typeface="Helvetica" panose="020B0604020202020204" pitchFamily="34" charset="0"/>
                <a:cs typeface="Helvetica" panose="020B0604020202020204" pitchFamily="34" charset="0"/>
              </a:rPr>
              <a:t>climate</a:t>
            </a:r>
            <a:r>
              <a:rPr lang="fr-FR" altLang="en-US" sz="2400" b="1" dirty="0">
                <a:solidFill>
                  <a:schemeClr val="tx2"/>
                </a:solidFill>
                <a:latin typeface="Helvetica" panose="020B0604020202020204" pitchFamily="34" charset="0"/>
                <a:cs typeface="Helvetica" panose="020B0604020202020204" pitchFamily="34" charset="0"/>
              </a:rPr>
              <a:t> agenda</a:t>
            </a:r>
            <a:endParaRPr lang="fr-FR" sz="2400" b="1" dirty="0">
              <a:solidFill>
                <a:schemeClr val="tx2"/>
              </a:solidFill>
              <a:latin typeface="Helvetica" charset="0"/>
            </a:endParaRPr>
          </a:p>
        </p:txBody>
      </p:sp>
      <p:pic>
        <p:nvPicPr>
          <p:cNvPr id="5" name="Afbeelding 5">
            <a:extLst>
              <a:ext uri="{FF2B5EF4-FFF2-40B4-BE49-F238E27FC236}">
                <a16:creationId xmlns:a16="http://schemas.microsoft.com/office/drawing/2014/main" id="{5FEAEB80-FC9F-4E49-8E24-A822D5785D96}"/>
              </a:ext>
            </a:extLst>
          </p:cNvPr>
          <p:cNvPicPr/>
          <p:nvPr/>
        </p:nvPicPr>
        <p:blipFill>
          <a:blip r:embed="rId3" cstate="screen">
            <a:extLst>
              <a:ext uri="{28A0092B-C50C-407E-A947-70E740481C1C}">
                <a14:useLocalDpi xmlns:a14="http://schemas.microsoft.com/office/drawing/2010/main"/>
              </a:ext>
            </a:extLst>
          </a:blip>
          <a:stretch>
            <a:fillRect/>
          </a:stretch>
        </p:blipFill>
        <p:spPr>
          <a:xfrm>
            <a:off x="1847528" y="3053339"/>
            <a:ext cx="1800200" cy="9193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3352" y="1978962"/>
            <a:ext cx="8064896" cy="3970318"/>
          </a:xfrm>
          <a:prstGeom prst="rect">
            <a:avLst/>
          </a:prstGeom>
        </p:spPr>
        <p:txBody>
          <a:bodyPr wrap="square">
            <a:spAutoFit/>
          </a:bodyPr>
          <a:lstStyle/>
          <a:p>
            <a:pPr marL="285750" indent="-285750">
              <a:buFont typeface="Arial" panose="020B0604020202020204" pitchFamily="34" charset="0"/>
              <a:buChar char="•"/>
            </a:pPr>
            <a:r>
              <a:rPr lang="nl-NL" b="1" dirty="0">
                <a:latin typeface="Arial" pitchFamily="34" charset="0"/>
                <a:ea typeface="MS PGothic" panose="020B0600070205080204" pitchFamily="34" charset="-128"/>
                <a:cs typeface="Arial" pitchFamily="34" charset="0"/>
              </a:rPr>
              <a:t>Result in changes in policy documents, decisions, and ways of working </a:t>
            </a:r>
            <a:r>
              <a:rPr lang="nl-NL" dirty="0">
                <a:latin typeface="Arial" pitchFamily="34" charset="0"/>
                <a:ea typeface="MS PGothic" panose="020B0600070205080204" pitchFamily="34" charset="-128"/>
                <a:cs typeface="Arial" pitchFamily="34" charset="0"/>
              </a:rPr>
              <a:t>in the interests of the most vulnerable people </a:t>
            </a:r>
            <a:endParaRPr lang="nl-NL" b="1" dirty="0">
              <a:latin typeface="Arial" pitchFamily="34" charset="0"/>
              <a:ea typeface="MS PGothic" panose="020B0600070205080204" pitchFamily="34" charset="-128"/>
              <a:cs typeface="Arial" pitchFamily="34" charset="0"/>
            </a:endParaRPr>
          </a:p>
          <a:p>
            <a:pPr marL="285750" indent="-285750">
              <a:buFont typeface="Arial" panose="020B0604020202020204" pitchFamily="34" charset="0"/>
              <a:buChar char="•"/>
            </a:pPr>
            <a:endParaRPr lang="nl-NL" b="1" dirty="0">
              <a:latin typeface="Arial" pitchFamily="34" charset="0"/>
              <a:ea typeface="MS PGothic" panose="020B0600070205080204" pitchFamily="34" charset="-128"/>
              <a:cs typeface="Arial" pitchFamily="34" charset="0"/>
            </a:endParaRPr>
          </a:p>
          <a:p>
            <a:pPr marL="285750" indent="-285750">
              <a:buFont typeface="Arial" panose="020B0604020202020204" pitchFamily="34" charset="0"/>
              <a:buChar char="•"/>
            </a:pPr>
            <a:r>
              <a:rPr lang="nl-NL" b="1" dirty="0">
                <a:latin typeface="Arial" pitchFamily="34" charset="0"/>
                <a:ea typeface="MS PGothic" panose="020B0600070205080204" pitchFamily="34" charset="-128"/>
                <a:cs typeface="Arial" pitchFamily="34" charset="0"/>
              </a:rPr>
              <a:t>Draw on Red Cross Red Crescent Movement</a:t>
            </a:r>
            <a:r>
              <a:rPr lang="nl-NL" dirty="0">
                <a:latin typeface="Arial" pitchFamily="34" charset="0"/>
                <a:ea typeface="MS PGothic" panose="020B0600070205080204" pitchFamily="34" charset="-128"/>
                <a:cs typeface="Arial" pitchFamily="34" charset="0"/>
              </a:rPr>
              <a:t> and experience (e.g. from DRR or resilience projets) to influence policy and planning</a:t>
            </a:r>
          </a:p>
          <a:p>
            <a:endParaRPr lang="nl-NL" b="1" dirty="0">
              <a:latin typeface="Arial" pitchFamily="34" charset="0"/>
              <a:ea typeface="MS PGothic" panose="020B0600070205080204" pitchFamily="34" charset="-128"/>
              <a:cs typeface="Arial" pitchFamily="34" charset="0"/>
            </a:endParaRPr>
          </a:p>
          <a:p>
            <a:pPr marL="285750" indent="-285750">
              <a:buFont typeface="Arial" panose="020B0604020202020204" pitchFamily="34" charset="0"/>
              <a:buChar char="•"/>
            </a:pPr>
            <a:r>
              <a:rPr lang="nl-NL" b="1" dirty="0">
                <a:latin typeface="Arial" pitchFamily="34" charset="0"/>
                <a:ea typeface="MS PGothic" panose="020B0600070205080204" pitchFamily="34" charset="-128"/>
                <a:cs typeface="Arial" pitchFamily="34" charset="0"/>
              </a:rPr>
              <a:t>Build partnerships and coalitions, and facilitate local voices being heard, </a:t>
            </a:r>
            <a:r>
              <a:rPr lang="nl-NL" dirty="0">
                <a:latin typeface="Arial" pitchFamily="34" charset="0"/>
                <a:ea typeface="MS PGothic" panose="020B0600070205080204" pitchFamily="34" charset="-128"/>
                <a:cs typeface="Arial" pitchFamily="34" charset="0"/>
              </a:rPr>
              <a:t>bringing coherence across humanitarian, development and climate agendas</a:t>
            </a:r>
          </a:p>
          <a:p>
            <a:pPr marL="285750" indent="-285750">
              <a:buFont typeface="Arial" panose="020B0604020202020204" pitchFamily="34" charset="0"/>
              <a:buChar char="•"/>
            </a:pPr>
            <a:endParaRPr lang="nl-NL" b="1" dirty="0">
              <a:latin typeface="Arial" pitchFamily="34" charset="0"/>
              <a:ea typeface="MS PGothic" panose="020B0600070205080204" pitchFamily="34" charset="-128"/>
              <a:cs typeface="Arial" pitchFamily="34" charset="0"/>
            </a:endParaRPr>
          </a:p>
          <a:p>
            <a:pPr marL="285750" indent="-285750">
              <a:buFont typeface="Arial" panose="020B0604020202020204" pitchFamily="34" charset="0"/>
              <a:buChar char="•"/>
            </a:pPr>
            <a:r>
              <a:rPr lang="nl-NL" b="1" dirty="0">
                <a:latin typeface="Arial" pitchFamily="34" charset="0"/>
                <a:ea typeface="MS PGothic" panose="020B0600070205080204" pitchFamily="34" charset="-128"/>
                <a:cs typeface="Arial" pitchFamily="34" charset="0"/>
              </a:rPr>
              <a:t>Utilize innovation</a:t>
            </a:r>
            <a:r>
              <a:rPr lang="nl-NL" dirty="0">
                <a:latin typeface="Arial" pitchFamily="34" charset="0"/>
                <a:ea typeface="MS PGothic" panose="020B0600070205080204" pitchFamily="34" charset="-128"/>
                <a:cs typeface="Arial" pitchFamily="34" charset="0"/>
              </a:rPr>
              <a:t> to enhance impact, influence and sustainability</a:t>
            </a:r>
          </a:p>
          <a:p>
            <a:r>
              <a:rPr lang="nl-NL" b="1" dirty="0">
                <a:latin typeface="Arial" pitchFamily="34" charset="0"/>
                <a:ea typeface="MS PGothic" panose="020B0600070205080204" pitchFamily="34" charset="-128"/>
                <a:cs typeface="Arial" pitchFamily="34" charset="0"/>
              </a:rPr>
              <a:t> </a:t>
            </a:r>
            <a:endParaRPr lang="nl-NL" dirty="0">
              <a:latin typeface="Arial" pitchFamily="34" charset="0"/>
              <a:ea typeface="MS PGothic" panose="020B0600070205080204" pitchFamily="34" charset="-128"/>
              <a:cs typeface="Arial" pitchFamily="34" charset="0"/>
            </a:endParaRPr>
          </a:p>
          <a:p>
            <a:r>
              <a:rPr lang="nl-NL" dirty="0">
                <a:latin typeface="Arial" pitchFamily="34" charset="0"/>
                <a:ea typeface="MS PGothic" panose="020B0600070205080204" pitchFamily="34" charset="-128"/>
                <a:cs typeface="Arial" pitchFamily="34" charset="0"/>
              </a:rPr>
              <a:t> </a:t>
            </a:r>
          </a:p>
          <a:p>
            <a:r>
              <a:rPr lang="nl-NL" b="1" dirty="0">
                <a:latin typeface="Arial" pitchFamily="34" charset="0"/>
                <a:ea typeface="MS PGothic" panose="020B0600070205080204" pitchFamily="34" charset="-128"/>
                <a:cs typeface="Arial" pitchFamily="34" charset="0"/>
              </a:rPr>
              <a:t> </a:t>
            </a:r>
            <a:endParaRPr lang="nl-NL" dirty="0">
              <a:latin typeface="Arial" pitchFamily="34" charset="0"/>
              <a:ea typeface="MS PGothic" panose="020B0600070205080204" pitchFamily="34" charset="-128"/>
              <a:cs typeface="Arial" pitchFamily="34" charset="0"/>
            </a:endParaRPr>
          </a:p>
        </p:txBody>
      </p:sp>
      <p:pic>
        <p:nvPicPr>
          <p:cNvPr id="3" name="Afbeelding 2"/>
          <p:cNvPicPr>
            <a:picLocks noChangeAspect="1"/>
          </p:cNvPicPr>
          <p:nvPr/>
        </p:nvPicPr>
        <p:blipFill rotWithShape="1">
          <a:blip r:embed="rId3" cstate="email">
            <a:extLst>
              <a:ext uri="{28A0092B-C50C-407E-A947-70E740481C1C}">
                <a14:useLocalDpi xmlns:a14="http://schemas.microsoft.com/office/drawing/2010/main" val="0"/>
              </a:ext>
            </a:extLst>
          </a:blip>
          <a:srcRect l="24811" r="16141"/>
          <a:stretch/>
        </p:blipFill>
        <p:spPr>
          <a:xfrm>
            <a:off x="9402076" y="0"/>
            <a:ext cx="2740832" cy="2996832"/>
          </a:xfrm>
          <a:prstGeom prst="rect">
            <a:avLst/>
          </a:prstGeom>
        </p:spPr>
      </p:pic>
      <p:pic>
        <p:nvPicPr>
          <p:cNvPr id="4" name="Afbeelding 3"/>
          <p:cNvPicPr>
            <a:picLocks noChangeAspect="1"/>
          </p:cNvPicPr>
          <p:nvPr/>
        </p:nvPicPr>
        <p:blipFill rotWithShape="1">
          <a:blip r:embed="rId4" cstate="email">
            <a:extLst>
              <a:ext uri="{28A0092B-C50C-407E-A947-70E740481C1C}">
                <a14:useLocalDpi xmlns:a14="http://schemas.microsoft.com/office/drawing/2010/main" val="0"/>
              </a:ext>
            </a:extLst>
          </a:blip>
          <a:srcRect r="23380"/>
          <a:stretch/>
        </p:blipFill>
        <p:spPr>
          <a:xfrm>
            <a:off x="9402076" y="2852936"/>
            <a:ext cx="2790906" cy="2429521"/>
          </a:xfrm>
          <a:prstGeom prst="rect">
            <a:avLst/>
          </a:prstGeom>
        </p:spPr>
      </p:pic>
      <p:pic>
        <p:nvPicPr>
          <p:cNvPr id="5" name="Picture 4" descr="suarez_frisbee_whitehouse.tiff">
            <a:extLst>
              <a:ext uri="{FF2B5EF4-FFF2-40B4-BE49-F238E27FC236}">
                <a16:creationId xmlns:a16="http://schemas.microsoft.com/office/drawing/2014/main" id="{2B083E1B-EB21-437C-816F-172009280BA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01094" y="5150870"/>
            <a:ext cx="2790906" cy="1703186"/>
          </a:xfrm>
          <a:prstGeom prst="rect">
            <a:avLst/>
          </a:prstGeom>
        </p:spPr>
      </p:pic>
      <p:sp>
        <p:nvSpPr>
          <p:cNvPr id="6" name="Text Box 2">
            <a:extLst>
              <a:ext uri="{FF2B5EF4-FFF2-40B4-BE49-F238E27FC236}">
                <a16:creationId xmlns:a16="http://schemas.microsoft.com/office/drawing/2014/main" id="{C6BA7C26-036F-4721-81AC-B85A19AD7F85}"/>
              </a:ext>
            </a:extLst>
          </p:cNvPr>
          <p:cNvSpPr txBox="1">
            <a:spLocks noChangeArrowheads="1"/>
          </p:cNvSpPr>
          <p:nvPr/>
        </p:nvSpPr>
        <p:spPr bwMode="auto">
          <a:xfrm>
            <a:off x="900000" y="396000"/>
            <a:ext cx="8604250" cy="936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7613" tIns="40358" rIns="77613" bIns="40358"/>
          <a:lstStyle>
            <a:lvl1pPr>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1pPr>
            <a:lvl2pPr marL="742950" indent="-28575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2pPr>
            <a:lvl3pPr marL="11430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3pPr>
            <a:lvl4pPr marL="16002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nl-NL" sz="2800" b="1" dirty="0">
                <a:solidFill>
                  <a:srgbClr val="000000"/>
                </a:solidFill>
                <a:cs typeface="Arial" panose="020B0604020202020204" pitchFamily="34" charset="0"/>
              </a:rPr>
              <a:t>Successful engagements in climate policy and planning processes:</a:t>
            </a:r>
            <a:endParaRPr lang="en-US" altLang="en-US" sz="2800" b="1" i="1" dirty="0">
              <a:solidFill>
                <a:srgbClr val="000000"/>
              </a:solidFill>
            </a:endParaRPr>
          </a:p>
        </p:txBody>
      </p:sp>
    </p:spTree>
    <p:extLst>
      <p:ext uri="{BB962C8B-B14F-4D97-AF65-F5344CB8AC3E}">
        <p14:creationId xmlns:p14="http://schemas.microsoft.com/office/powerpoint/2010/main" val="257239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Line 3"/>
          <p:cNvSpPr>
            <a:spLocks noChangeShapeType="1"/>
          </p:cNvSpPr>
          <p:nvPr/>
        </p:nvSpPr>
        <p:spPr bwMode="auto">
          <a:xfrm flipV="1">
            <a:off x="2800350" y="2879725"/>
            <a:ext cx="7867650" cy="19050"/>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NL"/>
          </a:p>
        </p:txBody>
      </p:sp>
      <p:sp>
        <p:nvSpPr>
          <p:cNvPr id="4099" name="Rectangle 7"/>
          <p:cNvSpPr>
            <a:spLocks noChangeArrowheads="1"/>
          </p:cNvSpPr>
          <p:nvPr/>
        </p:nvSpPr>
        <p:spPr bwMode="auto">
          <a:xfrm>
            <a:off x="2800350" y="1988840"/>
            <a:ext cx="7867650" cy="452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1148" rIns="82296" bIns="41148">
            <a:spAutoFit/>
          </a:bodyPr>
          <a:lstStyle/>
          <a:p>
            <a:pPr defTabSz="822325" eaLnBrk="1" hangingPunct="1"/>
            <a:r>
              <a:rPr lang="fr-FR" sz="2400" b="1" dirty="0">
                <a:solidFill>
                  <a:schemeClr val="tx2"/>
                </a:solidFill>
                <a:latin typeface="Helvetica" charset="0"/>
              </a:rPr>
              <a:t>RCRC </a:t>
            </a:r>
            <a:r>
              <a:rPr lang="fr-FR" sz="2400" b="1" dirty="0" err="1">
                <a:solidFill>
                  <a:srgbClr val="FF0000"/>
                </a:solidFill>
                <a:latin typeface="Helvetica" charset="0"/>
              </a:rPr>
              <a:t>key</a:t>
            </a:r>
            <a:r>
              <a:rPr lang="fr-FR" sz="2400" b="1" dirty="0">
                <a:solidFill>
                  <a:srgbClr val="FF0000"/>
                </a:solidFill>
                <a:latin typeface="Helvetica" charset="0"/>
              </a:rPr>
              <a:t> </a:t>
            </a:r>
            <a:r>
              <a:rPr lang="fr-FR" sz="2400" b="1" dirty="0" err="1">
                <a:solidFill>
                  <a:srgbClr val="FF0000"/>
                </a:solidFill>
                <a:latin typeface="Helvetica" charset="0"/>
              </a:rPr>
              <a:t>climate-related</a:t>
            </a:r>
            <a:r>
              <a:rPr lang="fr-FR" sz="2400" b="1" dirty="0">
                <a:solidFill>
                  <a:srgbClr val="FF0000"/>
                </a:solidFill>
                <a:latin typeface="Helvetica" charset="0"/>
              </a:rPr>
              <a:t> </a:t>
            </a:r>
            <a:r>
              <a:rPr lang="fr-FR" sz="2400" b="1" dirty="0" err="1">
                <a:solidFill>
                  <a:srgbClr val="FF0000"/>
                </a:solidFill>
                <a:latin typeface="Helvetica" charset="0"/>
              </a:rPr>
              <a:t>policy</a:t>
            </a:r>
            <a:r>
              <a:rPr lang="fr-FR" sz="2400" b="1" dirty="0">
                <a:solidFill>
                  <a:srgbClr val="FF0000"/>
                </a:solidFill>
                <a:latin typeface="Helvetica" charset="0"/>
              </a:rPr>
              <a:t> </a:t>
            </a:r>
            <a:r>
              <a:rPr lang="fr-FR" sz="2400" b="1" dirty="0">
                <a:solidFill>
                  <a:schemeClr val="tx2"/>
                </a:solidFill>
                <a:latin typeface="Helvetica" charset="0"/>
              </a:rPr>
              <a:t>messages </a:t>
            </a:r>
          </a:p>
        </p:txBody>
      </p:sp>
      <p:pic>
        <p:nvPicPr>
          <p:cNvPr id="5" name="Afbeelding 4">
            <a:extLst>
              <a:ext uri="{FF2B5EF4-FFF2-40B4-BE49-F238E27FC236}">
                <a16:creationId xmlns:a16="http://schemas.microsoft.com/office/drawing/2014/main" id="{D76B0D74-C760-3243-B1AB-8B4B23C493A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39616" y="3068976"/>
            <a:ext cx="2088232" cy="927175"/>
          </a:xfrm>
          <a:prstGeom prst="rect">
            <a:avLst/>
          </a:prstGeom>
        </p:spPr>
      </p:pic>
    </p:spTree>
    <p:extLst>
      <p:ext uri="{BB962C8B-B14F-4D97-AF65-F5344CB8AC3E}">
        <p14:creationId xmlns:p14="http://schemas.microsoft.com/office/powerpoint/2010/main" val="403441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503712" y="1504767"/>
            <a:ext cx="7848872" cy="3108543"/>
          </a:xfrm>
          <a:prstGeom prst="rect">
            <a:avLst/>
          </a:prstGeom>
        </p:spPr>
        <p:txBody>
          <a:bodyPr wrap="square">
            <a:spAutoFit/>
          </a:bodyPr>
          <a:lstStyle/>
          <a:p>
            <a:pPr>
              <a:spcAft>
                <a:spcPts val="600"/>
              </a:spcAft>
            </a:pPr>
            <a:r>
              <a:rPr lang="nl-NL" sz="1600" dirty="0"/>
              <a:t>#1: </a:t>
            </a:r>
            <a:r>
              <a:rPr lang="nl-NL" sz="1600" dirty="0">
                <a:solidFill>
                  <a:srgbClr val="FF0000"/>
                </a:solidFill>
              </a:rPr>
              <a:t>Ensure that policies</a:t>
            </a:r>
            <a:r>
              <a:rPr lang="nl-NL" sz="1600" dirty="0"/>
              <a:t> prioritise the most vulnerable people –   ensuring that within global, national and local decisions and plans the needs of the most vulnerable people to climate change are met</a:t>
            </a:r>
          </a:p>
          <a:p>
            <a:pPr>
              <a:spcAft>
                <a:spcPts val="600"/>
              </a:spcAft>
            </a:pPr>
            <a:endParaRPr lang="nl-NL" sz="1600" dirty="0"/>
          </a:p>
          <a:p>
            <a:pPr>
              <a:spcAft>
                <a:spcPts val="600"/>
              </a:spcAft>
            </a:pPr>
            <a:r>
              <a:rPr lang="nl-NL" sz="1600" dirty="0"/>
              <a:t>#2: Increase attention and </a:t>
            </a:r>
            <a:r>
              <a:rPr lang="nl-NL" sz="1600" dirty="0">
                <a:solidFill>
                  <a:srgbClr val="FF0000"/>
                </a:solidFill>
              </a:rPr>
              <a:t>finance for adaptation and resilience</a:t>
            </a:r>
            <a:r>
              <a:rPr lang="nl-NL" sz="1600" dirty="0"/>
              <a:t>, in order to strike a balance with the commitments </a:t>
            </a:r>
            <a:r>
              <a:rPr lang="nl-NL" sz="1600" dirty="0" err="1"/>
              <a:t>for</a:t>
            </a:r>
            <a:r>
              <a:rPr lang="nl-NL" sz="1600" dirty="0"/>
              <a:t> </a:t>
            </a:r>
            <a:r>
              <a:rPr lang="nl-NL" sz="1600" dirty="0" err="1"/>
              <a:t>mitigation</a:t>
            </a:r>
            <a:endParaRPr lang="nl-NL" sz="1600" dirty="0"/>
          </a:p>
          <a:p>
            <a:pPr>
              <a:spcAft>
                <a:spcPts val="600"/>
              </a:spcAft>
            </a:pPr>
            <a:endParaRPr lang="nl-NL" sz="1600" dirty="0"/>
          </a:p>
          <a:p>
            <a:pPr>
              <a:spcAft>
                <a:spcPts val="600"/>
              </a:spcAft>
            </a:pPr>
            <a:r>
              <a:rPr lang="nl-NL" sz="1600" dirty="0">
                <a:solidFill>
                  <a:srgbClr val="000000"/>
                </a:solidFill>
                <a:latin typeface="Arial" panose="020B0604020202020204" pitchFamily="34" charset="0"/>
                <a:ea typeface="MS PGothic" panose="020B0600070205080204" pitchFamily="34" charset="-128"/>
                <a:cs typeface="MS PGothic" panose="020B0600070205080204" pitchFamily="34" charset="-128"/>
              </a:rPr>
              <a:t>#3: </a:t>
            </a:r>
            <a:r>
              <a:rPr lang="nl-NL" sz="1600" dirty="0">
                <a:solidFill>
                  <a:srgbClr val="FF0000"/>
                </a:solidFill>
                <a:latin typeface="Arial" panose="020B0604020202020204" pitchFamily="34" charset="0"/>
                <a:ea typeface="MS PGothic" panose="020B0600070205080204" pitchFamily="34" charset="-128"/>
                <a:cs typeface="MS PGothic" panose="020B0600070205080204" pitchFamily="34" charset="-128"/>
              </a:rPr>
              <a:t>Ensure the role of local actors</a:t>
            </a:r>
            <a:r>
              <a:rPr lang="nl-NL" sz="1600" dirty="0">
                <a:solidFill>
                  <a:srgbClr val="000000"/>
                </a:solidFill>
                <a:latin typeface="Arial" panose="020B0604020202020204" pitchFamily="34" charset="0"/>
                <a:ea typeface="MS PGothic" panose="020B0600070205080204" pitchFamily="34" charset="-128"/>
                <a:cs typeface="MS PGothic" panose="020B0600070205080204" pitchFamily="34" charset="-128"/>
              </a:rPr>
              <a:t> in climate action is enabled, including through promoting decentralised access to climate finance; and </a:t>
            </a:r>
            <a:r>
              <a:rPr lang="en-US" sz="1600" dirty="0">
                <a:solidFill>
                  <a:srgbClr val="000000"/>
                </a:solidFill>
                <a:latin typeface="Arial" panose="020B0604020202020204" pitchFamily="34" charset="0"/>
                <a:ea typeface="MS PGothic" panose="020B0600070205080204" pitchFamily="34" charset="-128"/>
                <a:cs typeface="MS PGothic" panose="020B0600070205080204" pitchFamily="34" charset="-128"/>
              </a:rPr>
              <a:t>to invest in risk reduction at local levels, with an eye on the most vulnerable, involving local stakeholders in the process (e.g. Mayors, grass-root organizations, CSOs, women groups, youth)</a:t>
            </a:r>
            <a:endParaRPr lang="nl-NL" sz="1600" dirty="0"/>
          </a:p>
        </p:txBody>
      </p:sp>
      <p:sp>
        <p:nvSpPr>
          <p:cNvPr id="3" name="Title 1"/>
          <p:cNvSpPr txBox="1">
            <a:spLocks/>
          </p:cNvSpPr>
          <p:nvPr/>
        </p:nvSpPr>
        <p:spPr>
          <a:xfrm>
            <a:off x="900000" y="396000"/>
            <a:ext cx="9876520" cy="89931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r>
              <a:rPr lang="en-GB" sz="2800" dirty="0"/>
              <a:t>Key </a:t>
            </a:r>
            <a:r>
              <a:rPr lang="en-GB" sz="2800" dirty="0">
                <a:solidFill>
                  <a:srgbClr val="FF0000"/>
                </a:solidFill>
              </a:rPr>
              <a:t>climate-related </a:t>
            </a:r>
            <a:r>
              <a:rPr lang="en-GB" sz="2800" dirty="0"/>
              <a:t>policy messages for the Red Cross and Red Crescent</a:t>
            </a:r>
          </a:p>
        </p:txBody>
      </p:sp>
      <p:pic>
        <p:nvPicPr>
          <p:cNvPr id="4" name="Afbeelding 4" descr="IMG_6326-2.JPG">
            <a:extLst>
              <a:ext uri="{FF2B5EF4-FFF2-40B4-BE49-F238E27FC236}">
                <a16:creationId xmlns:a16="http://schemas.microsoft.com/office/drawing/2014/main" id="{93414D9F-D7B5-4843-8397-D7246930581D}"/>
              </a:ext>
            </a:extLst>
          </p:cNvPr>
          <p:cNvPicPr>
            <a:picLocks noChangeAspect="1"/>
          </p:cNvPicPr>
          <p:nvPr/>
        </p:nvPicPr>
        <p:blipFill>
          <a:blip r:embed="rId3" cstate="email">
            <a:extLst>
              <a:ext uri="{28A0092B-C50C-407E-A947-70E740481C1C}">
                <a14:useLocalDpi xmlns:a14="http://schemas.microsoft.com/office/drawing/2010/main" val="0"/>
              </a:ext>
            </a:extLst>
          </a:blip>
          <a:srcRect t="18060" b="2025"/>
          <a:stretch>
            <a:fillRect/>
          </a:stretch>
        </p:blipFill>
        <p:spPr bwMode="auto">
          <a:xfrm>
            <a:off x="479376" y="1628018"/>
            <a:ext cx="2721773" cy="1656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2" name="Picture 2" descr="https://www.climatecentre.org/downloads/modules/nieuws/842_image1_March%2024%202017.jpg">
            <a:extLst>
              <a:ext uri="{FF2B5EF4-FFF2-40B4-BE49-F238E27FC236}">
                <a16:creationId xmlns:a16="http://schemas.microsoft.com/office/drawing/2014/main" id="{9A549988-9D40-4CFD-8F46-2357F9A60D4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9376" y="3919875"/>
            <a:ext cx="2721773" cy="18133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8B3F081-C8A6-4DF4-BCA0-BC8214B1C55C}"/>
              </a:ext>
            </a:extLst>
          </p:cNvPr>
          <p:cNvSpPr txBox="1"/>
          <p:nvPr/>
        </p:nvSpPr>
        <p:spPr>
          <a:xfrm>
            <a:off x="3503712" y="5085184"/>
            <a:ext cx="6537264" cy="1077218"/>
          </a:xfrm>
          <a:prstGeom prst="rect">
            <a:avLst/>
          </a:prstGeom>
          <a:noFill/>
        </p:spPr>
        <p:txBody>
          <a:bodyPr wrap="square" rtlCol="0">
            <a:spAutoFit/>
          </a:bodyPr>
          <a:lstStyle/>
          <a:p>
            <a:r>
              <a:rPr lang="da-DK" sz="1600" dirty="0" err="1">
                <a:solidFill>
                  <a:srgbClr val="FF0000"/>
                </a:solidFill>
              </a:rPr>
              <a:t>Example</a:t>
            </a:r>
            <a:r>
              <a:rPr lang="da-DK" sz="1600" dirty="0"/>
              <a:t>: Philippines Red Cross </a:t>
            </a:r>
            <a:r>
              <a:rPr lang="en-GB" sz="1600" dirty="0"/>
              <a:t>has been leading a community bottom-up process, developing 'local climate change adaptation plans' (LCCAP) in areas where they have strong Branches; the LCCAP guides spending from the national Climate Change Commission</a:t>
            </a:r>
          </a:p>
        </p:txBody>
      </p:sp>
    </p:spTree>
    <p:extLst>
      <p:ext uri="{BB962C8B-B14F-4D97-AF65-F5344CB8AC3E}">
        <p14:creationId xmlns:p14="http://schemas.microsoft.com/office/powerpoint/2010/main" val="274885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5602"/>
                                        </p:tgtEl>
                                        <p:attrNameLst>
                                          <p:attrName>style.visibility</p:attrName>
                                        </p:attrNameLst>
                                      </p:cBhvr>
                                      <p:to>
                                        <p:strVal val="visible"/>
                                      </p:to>
                                    </p:set>
                                    <p:animEffect transition="in" filter="fade">
                                      <p:cBhvr>
                                        <p:cTn id="10"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6B42129-25CD-41AB-8878-2AF372CC81DF}"/>
              </a:ext>
            </a:extLst>
          </p:cNvPr>
          <p:cNvSpPr txBox="1">
            <a:spLocks/>
          </p:cNvSpPr>
          <p:nvPr/>
        </p:nvSpPr>
        <p:spPr>
          <a:xfrm>
            <a:off x="900000" y="396000"/>
            <a:ext cx="9732504" cy="89931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r>
              <a:rPr lang="en-GB" sz="2800" dirty="0"/>
              <a:t>Key </a:t>
            </a:r>
            <a:r>
              <a:rPr lang="en-GB" sz="2800" dirty="0">
                <a:solidFill>
                  <a:srgbClr val="FF0000"/>
                </a:solidFill>
              </a:rPr>
              <a:t>climate-related </a:t>
            </a:r>
            <a:r>
              <a:rPr lang="en-GB" sz="2800" dirty="0"/>
              <a:t>policy messages for the Red Cross and Red Crescent</a:t>
            </a:r>
          </a:p>
        </p:txBody>
      </p:sp>
      <p:sp>
        <p:nvSpPr>
          <p:cNvPr id="4" name="Rechthoek 1">
            <a:extLst>
              <a:ext uri="{FF2B5EF4-FFF2-40B4-BE49-F238E27FC236}">
                <a16:creationId xmlns:a16="http://schemas.microsoft.com/office/drawing/2014/main" id="{1A4521E5-136C-4569-B59D-2D982415C4BC}"/>
              </a:ext>
            </a:extLst>
          </p:cNvPr>
          <p:cNvSpPr/>
          <p:nvPr/>
        </p:nvSpPr>
        <p:spPr>
          <a:xfrm>
            <a:off x="900000" y="1620089"/>
            <a:ext cx="9640947" cy="584775"/>
          </a:xfrm>
          <a:prstGeom prst="rect">
            <a:avLst/>
          </a:prstGeom>
        </p:spPr>
        <p:txBody>
          <a:bodyPr wrap="square">
            <a:spAutoFit/>
          </a:bodyPr>
          <a:lstStyle/>
          <a:p>
            <a:pPr>
              <a:spcAft>
                <a:spcPts val="600"/>
              </a:spcAft>
            </a:pPr>
            <a:r>
              <a:rPr lang="en-GB" sz="1600" dirty="0"/>
              <a:t>#4: </a:t>
            </a:r>
            <a:r>
              <a:rPr lang="en-GB" sz="1600" dirty="0">
                <a:solidFill>
                  <a:srgbClr val="FF0000"/>
                </a:solidFill>
              </a:rPr>
              <a:t>Implement integrated risk management </a:t>
            </a:r>
            <a:r>
              <a:rPr lang="en-GB" sz="1600" dirty="0"/>
              <a:t>for</a:t>
            </a:r>
            <a:r>
              <a:rPr lang="en-GB" sz="1600" dirty="0">
                <a:solidFill>
                  <a:srgbClr val="FF0000"/>
                </a:solidFill>
              </a:rPr>
              <a:t> </a:t>
            </a:r>
            <a:r>
              <a:rPr lang="en-GB" sz="1600" dirty="0"/>
              <a:t>building climate resilience, bringing together humanitarian, development, and climate change responsibilities from local to national level </a:t>
            </a:r>
          </a:p>
        </p:txBody>
      </p:sp>
      <p:sp>
        <p:nvSpPr>
          <p:cNvPr id="5" name="TextBox 4">
            <a:extLst>
              <a:ext uri="{FF2B5EF4-FFF2-40B4-BE49-F238E27FC236}">
                <a16:creationId xmlns:a16="http://schemas.microsoft.com/office/drawing/2014/main" id="{4A64DA10-A8B0-4C4D-BCFF-439D4846B0DB}"/>
              </a:ext>
            </a:extLst>
          </p:cNvPr>
          <p:cNvSpPr txBox="1"/>
          <p:nvPr/>
        </p:nvSpPr>
        <p:spPr>
          <a:xfrm>
            <a:off x="900000" y="2498295"/>
            <a:ext cx="9732504" cy="830997"/>
          </a:xfrm>
          <a:prstGeom prst="rect">
            <a:avLst/>
          </a:prstGeom>
          <a:noFill/>
        </p:spPr>
        <p:txBody>
          <a:bodyPr wrap="square" rtlCol="0">
            <a:spAutoFit/>
          </a:bodyPr>
          <a:lstStyle/>
          <a:p>
            <a:pPr>
              <a:spcBef>
                <a:spcPts val="0"/>
              </a:spcBef>
              <a:spcAft>
                <a:spcPts val="600"/>
              </a:spcAft>
            </a:pPr>
            <a:r>
              <a:rPr lang="en-GB" sz="1600" dirty="0">
                <a:solidFill>
                  <a:srgbClr val="FF0000"/>
                </a:solidFill>
              </a:rPr>
              <a:t>Example – social protection</a:t>
            </a:r>
            <a:r>
              <a:rPr lang="en-GB" sz="1600" dirty="0"/>
              <a:t>: </a:t>
            </a:r>
            <a:r>
              <a:rPr lang="en-US" sz="1600" dirty="0"/>
              <a:t>Most national governments use social protection (SP) programmes to protect poor and vulnerable groups. Resilience policy frameworks can link with national social protection programmes as a platform for adaptive interventions</a:t>
            </a:r>
            <a:endParaRPr lang="en-GB" sz="1600" dirty="0">
              <a:solidFill>
                <a:srgbClr val="403E3F"/>
              </a:solidFill>
              <a:latin typeface="Arial" panose="020B0604020202020204" pitchFamily="34" charset="0"/>
            </a:endParaRPr>
          </a:p>
        </p:txBody>
      </p:sp>
      <p:sp>
        <p:nvSpPr>
          <p:cNvPr id="6" name="TextBox 5">
            <a:extLst>
              <a:ext uri="{FF2B5EF4-FFF2-40B4-BE49-F238E27FC236}">
                <a16:creationId xmlns:a16="http://schemas.microsoft.com/office/drawing/2014/main" id="{08282C3C-7013-4C45-8D4B-71F894F76ECA}"/>
              </a:ext>
            </a:extLst>
          </p:cNvPr>
          <p:cNvSpPr txBox="1"/>
          <p:nvPr/>
        </p:nvSpPr>
        <p:spPr>
          <a:xfrm>
            <a:off x="4799856" y="3501008"/>
            <a:ext cx="7056784" cy="2554545"/>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403E3F"/>
                </a:solidFill>
                <a:latin typeface="Arial" panose="020B0604020202020204" pitchFamily="34" charset="0"/>
              </a:rPr>
              <a:t>In 2017, the</a:t>
            </a:r>
            <a:r>
              <a:rPr lang="en-GB" sz="1600" dirty="0">
                <a:solidFill>
                  <a:srgbClr val="FF0000"/>
                </a:solidFill>
                <a:latin typeface="Arial" panose="020B0604020202020204" pitchFamily="34" charset="0"/>
              </a:rPr>
              <a:t> Malawi Government </a:t>
            </a:r>
            <a:r>
              <a:rPr lang="en-US" sz="1600" dirty="0">
                <a:solidFill>
                  <a:srgbClr val="403E3F"/>
                </a:solidFill>
                <a:latin typeface="Arial" panose="020B0604020202020204" pitchFamily="34" charset="0"/>
              </a:rPr>
              <a:t>revised the national social protection policy programme. </a:t>
            </a:r>
          </a:p>
          <a:p>
            <a:pPr marL="285750" indent="-285750">
              <a:buFont typeface="Arial" panose="020B0604020202020204" pitchFamily="34" charset="0"/>
              <a:buChar char="•"/>
            </a:pPr>
            <a:r>
              <a:rPr lang="en-US" sz="1600" dirty="0">
                <a:solidFill>
                  <a:srgbClr val="403E3F"/>
                </a:solidFill>
                <a:latin typeface="Arial" panose="020B0604020202020204" pitchFamily="34" charset="0"/>
              </a:rPr>
              <a:t>The </a:t>
            </a:r>
            <a:r>
              <a:rPr lang="en-US" sz="1600" dirty="0">
                <a:solidFill>
                  <a:srgbClr val="FF0000"/>
                </a:solidFill>
              </a:rPr>
              <a:t>Malawi Red Cross</a:t>
            </a:r>
            <a:r>
              <a:rPr lang="en-US" sz="1600" dirty="0">
                <a:solidFill>
                  <a:srgbClr val="403E3F"/>
                </a:solidFill>
                <a:latin typeface="Arial" panose="020B0604020202020204" pitchFamily="34" charset="0"/>
              </a:rPr>
              <a:t> and partners participated in the policy review process and focused on improving climate-sensitive SP and aligning it with humanitarian action</a:t>
            </a:r>
          </a:p>
          <a:p>
            <a:pPr marL="285750" indent="-285750">
              <a:buFont typeface="Arial" panose="020B0604020202020204" pitchFamily="34" charset="0"/>
              <a:buChar char="•"/>
            </a:pPr>
            <a:r>
              <a:rPr lang="en-US" sz="1600" dirty="0">
                <a:solidFill>
                  <a:srgbClr val="403E3F"/>
                </a:solidFill>
                <a:latin typeface="Arial" panose="020B0604020202020204" pitchFamily="34" charset="0"/>
              </a:rPr>
              <a:t>As a result, climate-sensitive social protection became a national priority, and efforts will be taken forward in a more coherent and impactful way</a:t>
            </a:r>
          </a:p>
          <a:p>
            <a:pPr marL="285750" indent="-285750">
              <a:buFont typeface="Arial" panose="020B0604020202020204" pitchFamily="34" charset="0"/>
              <a:buChar char="•"/>
            </a:pPr>
            <a:r>
              <a:rPr lang="en-US" sz="1600" dirty="0">
                <a:solidFill>
                  <a:srgbClr val="FF0000"/>
                </a:solidFill>
                <a:latin typeface="Arial" panose="020B0604020202020204" pitchFamily="34" charset="0"/>
              </a:rPr>
              <a:t>Malawi Red Cross </a:t>
            </a:r>
            <a:r>
              <a:rPr lang="en-US" sz="1600" dirty="0">
                <a:solidFill>
                  <a:srgbClr val="403E3F"/>
                </a:solidFill>
                <a:latin typeface="Arial" panose="020B0604020202020204" pitchFamily="34" charset="0"/>
              </a:rPr>
              <a:t>will continue to be engaged in the delivery and implementation of the national cash transfer program, which will now have stronger linkages with humanitarian response  </a:t>
            </a:r>
          </a:p>
        </p:txBody>
      </p:sp>
      <p:grpSp>
        <p:nvGrpSpPr>
          <p:cNvPr id="7" name="Group 6">
            <a:extLst>
              <a:ext uri="{FF2B5EF4-FFF2-40B4-BE49-F238E27FC236}">
                <a16:creationId xmlns:a16="http://schemas.microsoft.com/office/drawing/2014/main" id="{BCE177C6-2FEC-48FC-9491-4719D6B6FEAF}"/>
              </a:ext>
            </a:extLst>
          </p:cNvPr>
          <p:cNvGrpSpPr/>
          <p:nvPr/>
        </p:nvGrpSpPr>
        <p:grpSpPr>
          <a:xfrm>
            <a:off x="983432" y="3541200"/>
            <a:ext cx="3650223" cy="2431961"/>
            <a:chOff x="1071251" y="3501008"/>
            <a:chExt cx="3650223" cy="2431961"/>
          </a:xfrm>
        </p:grpSpPr>
        <p:pic>
          <p:nvPicPr>
            <p:cNvPr id="25602" name="Picture 2" descr="https://www.climatecentre.org/downloads/modules/nieuws/943_image1_ws-MWI0857.jpg">
              <a:extLst>
                <a:ext uri="{FF2B5EF4-FFF2-40B4-BE49-F238E27FC236}">
                  <a16:creationId xmlns:a16="http://schemas.microsoft.com/office/drawing/2014/main" id="{CF8CCF1B-3F7B-4F38-9235-762513E9850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1251" y="3501008"/>
              <a:ext cx="3650223" cy="24319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9469F41-156E-48B2-93F1-9474D1FF73FA}"/>
                </a:ext>
              </a:extLst>
            </p:cNvPr>
            <p:cNvSpPr txBox="1"/>
            <p:nvPr/>
          </p:nvSpPr>
          <p:spPr>
            <a:xfrm>
              <a:off x="3316922" y="5717525"/>
              <a:ext cx="1404552" cy="215444"/>
            </a:xfrm>
            <a:prstGeom prst="rect">
              <a:avLst/>
            </a:prstGeom>
            <a:noFill/>
          </p:spPr>
          <p:txBody>
            <a:bodyPr wrap="none" rtlCol="0">
              <a:spAutoFit/>
            </a:bodyPr>
            <a:lstStyle/>
            <a:p>
              <a:r>
                <a:rPr lang="en-GB" sz="800" dirty="0">
                  <a:solidFill>
                    <a:schemeClr val="bg1"/>
                  </a:solidFill>
                </a:rPr>
                <a:t>Photo: Felix </a:t>
              </a:r>
              <a:r>
                <a:rPr lang="en-GB" sz="800" dirty="0" err="1">
                  <a:solidFill>
                    <a:schemeClr val="bg1"/>
                  </a:solidFill>
                </a:rPr>
                <a:t>Washon</a:t>
              </a:r>
              <a:r>
                <a:rPr lang="en-GB" sz="800" dirty="0">
                  <a:solidFill>
                    <a:schemeClr val="bg1"/>
                  </a:solidFill>
                </a:rPr>
                <a:t>/IFRC</a:t>
              </a:r>
            </a:p>
          </p:txBody>
        </p:sp>
      </p:grpSp>
    </p:spTree>
    <p:extLst>
      <p:ext uri="{BB962C8B-B14F-4D97-AF65-F5344CB8AC3E}">
        <p14:creationId xmlns:p14="http://schemas.microsoft.com/office/powerpoint/2010/main" val="183690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900000" y="1411545"/>
            <a:ext cx="9732504" cy="646331"/>
          </a:xfrm>
          <a:prstGeom prst="rect">
            <a:avLst/>
          </a:prstGeom>
        </p:spPr>
        <p:txBody>
          <a:bodyPr wrap="square">
            <a:spAutoFit/>
          </a:bodyPr>
          <a:lstStyle/>
          <a:p>
            <a:pPr eaLnBrk="1" hangingPunct="1"/>
            <a:r>
              <a:rPr lang="en-US" dirty="0"/>
              <a:t>#5: </a:t>
            </a:r>
            <a:r>
              <a:rPr lang="en-US" dirty="0">
                <a:solidFill>
                  <a:srgbClr val="FF0000"/>
                </a:solidFill>
              </a:rPr>
              <a:t>It is essential to </a:t>
            </a:r>
            <a:r>
              <a:rPr lang="en-US" dirty="0"/>
              <a:t>make better use of climate information across all timescales for proper early warning early action – and for appropriate finance for early action</a:t>
            </a:r>
          </a:p>
        </p:txBody>
      </p:sp>
      <p:sp>
        <p:nvSpPr>
          <p:cNvPr id="7" name="TextBox 6">
            <a:extLst>
              <a:ext uri="{FF2B5EF4-FFF2-40B4-BE49-F238E27FC236}">
                <a16:creationId xmlns:a16="http://schemas.microsoft.com/office/drawing/2014/main" id="{00982126-E40A-46FC-955E-C96664118555}"/>
              </a:ext>
            </a:extLst>
          </p:cNvPr>
          <p:cNvSpPr txBox="1"/>
          <p:nvPr/>
        </p:nvSpPr>
        <p:spPr>
          <a:xfrm>
            <a:off x="4727668" y="2675897"/>
            <a:ext cx="6336883" cy="830997"/>
          </a:xfrm>
          <a:prstGeom prst="rect">
            <a:avLst/>
          </a:prstGeom>
          <a:noFill/>
        </p:spPr>
        <p:txBody>
          <a:bodyPr wrap="square" rtlCol="0">
            <a:spAutoFit/>
          </a:bodyPr>
          <a:lstStyle/>
          <a:p>
            <a:r>
              <a:rPr lang="en-GB" sz="1600" dirty="0">
                <a:solidFill>
                  <a:srgbClr val="FF0000"/>
                </a:solidFill>
              </a:rPr>
              <a:t>Example</a:t>
            </a:r>
            <a:r>
              <a:rPr lang="en-GB" sz="1600" dirty="0"/>
              <a:t>: The Forecast-based financing approach – piloted by Red Cross Red Crescent and in some UN agencies in several countries – is a very specific example of linking forecasts to early action. </a:t>
            </a:r>
          </a:p>
        </p:txBody>
      </p:sp>
      <p:pic>
        <p:nvPicPr>
          <p:cNvPr id="8" name="Picture 7">
            <a:extLst>
              <a:ext uri="{FF2B5EF4-FFF2-40B4-BE49-F238E27FC236}">
                <a16:creationId xmlns:a16="http://schemas.microsoft.com/office/drawing/2014/main" id="{061EC7D2-576B-4470-ADC3-AD0B09EB36A0}"/>
              </a:ext>
            </a:extLst>
          </p:cNvPr>
          <p:cNvPicPr>
            <a:picLocks noChangeAspect="1"/>
          </p:cNvPicPr>
          <p:nvPr/>
        </p:nvPicPr>
        <p:blipFill>
          <a:blip r:embed="rId3"/>
          <a:stretch>
            <a:fillRect/>
          </a:stretch>
        </p:blipFill>
        <p:spPr>
          <a:xfrm>
            <a:off x="893731" y="2648217"/>
            <a:ext cx="3384377" cy="1588862"/>
          </a:xfrm>
          <a:prstGeom prst="rect">
            <a:avLst/>
          </a:prstGeom>
        </p:spPr>
      </p:pic>
      <p:pic>
        <p:nvPicPr>
          <p:cNvPr id="9" name="Picture 8">
            <a:extLst>
              <a:ext uri="{FF2B5EF4-FFF2-40B4-BE49-F238E27FC236}">
                <a16:creationId xmlns:a16="http://schemas.microsoft.com/office/drawing/2014/main" id="{73E1689B-2F4E-4165-B07C-E45B6D9E9D2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72858" y="4033041"/>
            <a:ext cx="2447548" cy="1988247"/>
          </a:xfrm>
          <a:prstGeom prst="rect">
            <a:avLst/>
          </a:prstGeom>
        </p:spPr>
      </p:pic>
      <p:pic>
        <p:nvPicPr>
          <p:cNvPr id="10" name="Picture 9">
            <a:extLst>
              <a:ext uri="{FF2B5EF4-FFF2-40B4-BE49-F238E27FC236}">
                <a16:creationId xmlns:a16="http://schemas.microsoft.com/office/drawing/2014/main" id="{D1EE103E-52F1-432F-A172-32339D12E3F4}"/>
              </a:ext>
            </a:extLst>
          </p:cNvPr>
          <p:cNvPicPr>
            <a:picLocks noChangeAspect="1"/>
          </p:cNvPicPr>
          <p:nvPr/>
        </p:nvPicPr>
        <p:blipFill>
          <a:blip r:embed="rId5"/>
          <a:stretch>
            <a:fillRect/>
          </a:stretch>
        </p:blipFill>
        <p:spPr>
          <a:xfrm rot="1664135">
            <a:off x="8309902" y="3933916"/>
            <a:ext cx="1895069" cy="2379970"/>
          </a:xfrm>
          <a:prstGeom prst="rect">
            <a:avLst/>
          </a:prstGeom>
        </p:spPr>
      </p:pic>
      <p:sp>
        <p:nvSpPr>
          <p:cNvPr id="11" name="Title 1">
            <a:extLst>
              <a:ext uri="{FF2B5EF4-FFF2-40B4-BE49-F238E27FC236}">
                <a16:creationId xmlns:a16="http://schemas.microsoft.com/office/drawing/2014/main" id="{86630F2F-6EA1-4359-BD9B-F6EFCE419207}"/>
              </a:ext>
            </a:extLst>
          </p:cNvPr>
          <p:cNvSpPr txBox="1">
            <a:spLocks/>
          </p:cNvSpPr>
          <p:nvPr/>
        </p:nvSpPr>
        <p:spPr>
          <a:xfrm>
            <a:off x="900000" y="396000"/>
            <a:ext cx="9732504" cy="89931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r>
              <a:rPr lang="en-GB" sz="2800" dirty="0"/>
              <a:t>Key </a:t>
            </a:r>
            <a:r>
              <a:rPr lang="en-GB" sz="2800" dirty="0">
                <a:solidFill>
                  <a:srgbClr val="FF0000"/>
                </a:solidFill>
              </a:rPr>
              <a:t>climate-related </a:t>
            </a:r>
            <a:r>
              <a:rPr lang="en-GB" sz="2800" dirty="0"/>
              <a:t>policy messages for the Red Cross and Red Crescent</a:t>
            </a:r>
          </a:p>
        </p:txBody>
      </p:sp>
    </p:spTree>
    <p:extLst>
      <p:ext uri="{BB962C8B-B14F-4D97-AF65-F5344CB8AC3E}">
        <p14:creationId xmlns:p14="http://schemas.microsoft.com/office/powerpoint/2010/main" val="73831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Line 3"/>
          <p:cNvSpPr>
            <a:spLocks noChangeShapeType="1"/>
          </p:cNvSpPr>
          <p:nvPr/>
        </p:nvSpPr>
        <p:spPr bwMode="auto">
          <a:xfrm flipV="1">
            <a:off x="2800350" y="2879725"/>
            <a:ext cx="7867650" cy="19050"/>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NL"/>
          </a:p>
        </p:txBody>
      </p:sp>
      <p:sp>
        <p:nvSpPr>
          <p:cNvPr id="4099" name="Rectangle 7"/>
          <p:cNvSpPr>
            <a:spLocks noChangeArrowheads="1"/>
          </p:cNvSpPr>
          <p:nvPr/>
        </p:nvSpPr>
        <p:spPr bwMode="auto">
          <a:xfrm>
            <a:off x="2800350" y="1988840"/>
            <a:ext cx="7867650" cy="452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1148" rIns="82296" bIns="41148">
            <a:spAutoFit/>
          </a:bodyPr>
          <a:lstStyle/>
          <a:p>
            <a:pPr defTabSz="822325" eaLnBrk="1" hangingPunct="1"/>
            <a:r>
              <a:rPr lang="fr-FR" sz="2400" b="1" dirty="0">
                <a:solidFill>
                  <a:schemeClr val="tx2"/>
                </a:solidFill>
                <a:latin typeface="Helvetica" charset="0"/>
              </a:rPr>
              <a:t>The Paris Agreement – a global </a:t>
            </a:r>
            <a:r>
              <a:rPr lang="fr-FR" sz="2400" b="1" dirty="0" err="1">
                <a:solidFill>
                  <a:schemeClr val="tx2"/>
                </a:solidFill>
                <a:latin typeface="Helvetica" charset="0"/>
              </a:rPr>
              <a:t>framework</a:t>
            </a:r>
            <a:endParaRPr lang="fr-FR" sz="2400" b="1" dirty="0">
              <a:solidFill>
                <a:schemeClr val="tx2"/>
              </a:solidFill>
              <a:latin typeface="Helvetica" charset="0"/>
            </a:endParaRPr>
          </a:p>
        </p:txBody>
      </p:sp>
      <p:pic>
        <p:nvPicPr>
          <p:cNvPr id="3" name="Afbeelding 2">
            <a:extLst>
              <a:ext uri="{FF2B5EF4-FFF2-40B4-BE49-F238E27FC236}">
                <a16:creationId xmlns:a16="http://schemas.microsoft.com/office/drawing/2014/main" id="{429C0060-5198-4E4C-AF5C-7A09728F945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39616" y="3068976"/>
            <a:ext cx="2088232" cy="927175"/>
          </a:xfrm>
          <a:prstGeom prst="rect">
            <a:avLst/>
          </a:prstGeom>
        </p:spPr>
      </p:pic>
    </p:spTree>
    <p:extLst>
      <p:ext uri="{BB962C8B-B14F-4D97-AF65-F5344CB8AC3E}">
        <p14:creationId xmlns:p14="http://schemas.microsoft.com/office/powerpoint/2010/main" val="238359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7828" name="TextBox 2">
            <a:extLst>
              <a:ext uri="{FF2B5EF4-FFF2-40B4-BE49-F238E27FC236}">
                <a16:creationId xmlns:a16="http://schemas.microsoft.com/office/drawing/2014/main" id="{873B1F1A-7F6E-4E32-B73A-7FF02803F53D}"/>
              </a:ext>
            </a:extLst>
          </p:cNvPr>
          <p:cNvSpPr txBox="1">
            <a:spLocks noChangeArrowheads="1"/>
          </p:cNvSpPr>
          <p:nvPr/>
        </p:nvSpPr>
        <p:spPr bwMode="auto">
          <a:xfrm>
            <a:off x="1206500" y="6613525"/>
            <a:ext cx="10683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en-US" sz="7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rPr>
              <a:t>Photo: Climate Centre</a:t>
            </a:r>
            <a:endParaRPr kumimoji="0" lang="en-GB" altLang="en-US" sz="7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
        <p:nvSpPr>
          <p:cNvPr id="5" name="Title 2">
            <a:extLst>
              <a:ext uri="{FF2B5EF4-FFF2-40B4-BE49-F238E27FC236}">
                <a16:creationId xmlns:a16="http://schemas.microsoft.com/office/drawing/2014/main" id="{BC3025ED-8A93-4FFE-B8BF-D3C1EFF4627D}"/>
              </a:ext>
            </a:extLst>
          </p:cNvPr>
          <p:cNvSpPr txBox="1">
            <a:spLocks/>
          </p:cNvSpPr>
          <p:nvPr/>
        </p:nvSpPr>
        <p:spPr>
          <a:xfrm>
            <a:off x="1560140" y="2220181"/>
            <a:ext cx="10290100" cy="776771"/>
          </a:xfrm>
          <a:prstGeom prst="rect">
            <a:avLst/>
          </a:prstGeom>
        </p:spPr>
        <p:txBody>
          <a:bodyPr>
            <a:normAutofit fontScale="97500" lnSpcReduction="10000"/>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defRPr/>
            </a:pPr>
            <a:r>
              <a:rPr lang="en-US" sz="2400" b="1" kern="0" dirty="0">
                <a:latin typeface="+mn-lt"/>
                <a:ea typeface="ＭＳ Ｐゴシック" panose="020B0600070205080204" pitchFamily="34" charset="-128"/>
              </a:rPr>
              <a:t>A strong long-term goal on emissions and global temperatures</a:t>
            </a:r>
            <a:br>
              <a:rPr lang="en-US" sz="2400" b="1" kern="0" dirty="0">
                <a:latin typeface="+mn-lt"/>
                <a:ea typeface="ＭＳ Ｐゴシック" panose="020B0600070205080204" pitchFamily="34" charset="-128"/>
              </a:rPr>
            </a:br>
            <a:endParaRPr lang="en-US" sz="2400" b="1" kern="0" dirty="0">
              <a:latin typeface="+mn-lt"/>
              <a:ea typeface="ＭＳ Ｐゴシック" panose="020B0600070205080204" pitchFamily="34" charset="-128"/>
            </a:endParaRPr>
          </a:p>
        </p:txBody>
      </p:sp>
      <p:pic>
        <p:nvPicPr>
          <p:cNvPr id="6" name="image96.png">
            <a:extLst>
              <a:ext uri="{FF2B5EF4-FFF2-40B4-BE49-F238E27FC236}">
                <a16:creationId xmlns:a16="http://schemas.microsoft.com/office/drawing/2014/main" id="{756C49FA-DC6E-4E4E-B097-A800335F352F}"/>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1746" y="2276766"/>
            <a:ext cx="775245" cy="1253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sp>
        <p:nvSpPr>
          <p:cNvPr id="7" name="Content Placeholder 4">
            <a:extLst>
              <a:ext uri="{FF2B5EF4-FFF2-40B4-BE49-F238E27FC236}">
                <a16:creationId xmlns:a16="http://schemas.microsoft.com/office/drawing/2014/main" id="{257971B5-4149-421B-B83B-3ECEC70C3402}"/>
              </a:ext>
            </a:extLst>
          </p:cNvPr>
          <p:cNvSpPr txBox="1">
            <a:spLocks/>
          </p:cNvSpPr>
          <p:nvPr/>
        </p:nvSpPr>
        <p:spPr>
          <a:xfrm>
            <a:off x="1560140" y="2903389"/>
            <a:ext cx="9360396" cy="2109787"/>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spcBef>
                <a:spcPts val="0"/>
              </a:spcBef>
              <a:spcAft>
                <a:spcPts val="600"/>
              </a:spcAft>
              <a:defRPr/>
            </a:pPr>
            <a:r>
              <a:rPr lang="en-GB" sz="2400" kern="0" dirty="0">
                <a:ea typeface="ＭＳ Ｐゴシック" panose="020B0600070205080204" pitchFamily="34" charset="-128"/>
              </a:rPr>
              <a:t>Agreement to keep the increase in global average temperature to well below 2ºC (but with efforts to limit to 1.5ºC)</a:t>
            </a:r>
          </a:p>
          <a:p>
            <a:pPr>
              <a:spcBef>
                <a:spcPts val="0"/>
              </a:spcBef>
              <a:spcAft>
                <a:spcPts val="600"/>
              </a:spcAft>
              <a:defRPr/>
            </a:pPr>
            <a:r>
              <a:rPr lang="en-US" sz="2400" kern="0" dirty="0">
                <a:ea typeface="ＭＳ Ｐゴシック" panose="020B0600070205080204" pitchFamily="34" charset="-128"/>
              </a:rPr>
              <a:t>Aim for </a:t>
            </a:r>
            <a:r>
              <a:rPr lang="en-US" sz="2400" kern="0" dirty="0" err="1">
                <a:ea typeface="ＭＳ Ｐゴシック" panose="020B0600070205080204" pitchFamily="34" charset="-128"/>
              </a:rPr>
              <a:t>greenhous</a:t>
            </a:r>
            <a:r>
              <a:rPr lang="en-US" sz="2400" kern="0" dirty="0">
                <a:ea typeface="ＭＳ Ｐゴシック" panose="020B0600070205080204" pitchFamily="34" charset="-128"/>
              </a:rPr>
              <a:t> gas emissions to peak as soon as possible</a:t>
            </a:r>
          </a:p>
          <a:p>
            <a:pPr>
              <a:spcBef>
                <a:spcPts val="0"/>
              </a:spcBef>
              <a:spcAft>
                <a:spcPts val="600"/>
              </a:spcAft>
              <a:defRPr/>
            </a:pPr>
            <a:r>
              <a:rPr lang="en-US" sz="2400" kern="0" dirty="0">
                <a:ea typeface="ＭＳ Ｐゴシック" panose="020B0600070205080204" pitchFamily="34" charset="-128"/>
              </a:rPr>
              <a:t>In the long-term: towards zero (net) emissions</a:t>
            </a:r>
          </a:p>
        </p:txBody>
      </p:sp>
      <p:sp>
        <p:nvSpPr>
          <p:cNvPr id="8" name="Text Box 2">
            <a:extLst>
              <a:ext uri="{FF2B5EF4-FFF2-40B4-BE49-F238E27FC236}">
                <a16:creationId xmlns:a16="http://schemas.microsoft.com/office/drawing/2014/main" id="{E2379BD7-F47C-46A3-84E0-9ED27861EDA3}"/>
              </a:ext>
            </a:extLst>
          </p:cNvPr>
          <p:cNvSpPr txBox="1">
            <a:spLocks noChangeArrowheads="1"/>
          </p:cNvSpPr>
          <p:nvPr/>
        </p:nvSpPr>
        <p:spPr bwMode="auto">
          <a:xfrm>
            <a:off x="900000" y="396000"/>
            <a:ext cx="8604250" cy="584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7613" tIns="40358" rIns="77613" bIns="40358"/>
          <a:lstStyle>
            <a:lvl1pPr>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1pPr>
            <a:lvl2pPr marL="742950" indent="-28575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2pPr>
            <a:lvl3pPr marL="11430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3pPr>
            <a:lvl4pPr marL="16002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nl-NL" sz="2800" b="1" dirty="0">
                <a:solidFill>
                  <a:srgbClr val="000000"/>
                </a:solidFill>
                <a:cs typeface="Arial" panose="020B0604020202020204" pitchFamily="34" charset="0"/>
              </a:rPr>
              <a:t>A few insights from the Paris Agreement</a:t>
            </a:r>
            <a:endParaRPr lang="en-US" altLang="en-US" sz="2800" b="1" i="1"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C2E3FA15-DA3C-4C76-A979-9209E9D2290E}"/>
              </a:ext>
            </a:extLst>
          </p:cNvPr>
          <p:cNvSpPr txBox="1">
            <a:spLocks/>
          </p:cNvSpPr>
          <p:nvPr/>
        </p:nvSpPr>
        <p:spPr>
          <a:xfrm>
            <a:off x="1587657" y="1124744"/>
            <a:ext cx="5660471" cy="483518"/>
          </a:xfrm>
          <a:prstGeom prst="rect">
            <a:avLst/>
          </a:prstGeom>
        </p:spPr>
        <p:txBody>
          <a:bodyPr>
            <a:normAutofit/>
          </a:bodyPr>
          <a:lstStyle>
            <a:lvl1pPr defTabSz="457200">
              <a:defRPr>
                <a:solidFill>
                  <a:schemeClr val="tx1"/>
                </a:solidFill>
                <a:latin typeface="Arial" charset="0"/>
                <a:ea typeface="MS PGothic" charset="0"/>
                <a:cs typeface="MS PGothic" charset="0"/>
              </a:defRPr>
            </a:lvl1pPr>
            <a:lvl2pPr marL="742950" indent="-285750" defTabSz="457200">
              <a:defRPr>
                <a:solidFill>
                  <a:schemeClr val="tx1"/>
                </a:solidFill>
                <a:latin typeface="Arial" charset="0"/>
                <a:ea typeface="MS PGothic" charset="0"/>
                <a:cs typeface="MS PGothic" charset="0"/>
              </a:defRPr>
            </a:lvl2pPr>
            <a:lvl3pPr marL="1143000" indent="-228600" defTabSz="457200">
              <a:defRPr>
                <a:solidFill>
                  <a:schemeClr val="tx1"/>
                </a:solidFill>
                <a:latin typeface="Arial" charset="0"/>
                <a:ea typeface="MS PGothic" charset="0"/>
                <a:cs typeface="MS PGothic" charset="0"/>
              </a:defRPr>
            </a:lvl3pPr>
            <a:lvl4pPr marL="1600200" indent="-228600" defTabSz="457200">
              <a:defRPr>
                <a:solidFill>
                  <a:schemeClr val="tx1"/>
                </a:solidFill>
                <a:latin typeface="Arial" charset="0"/>
                <a:ea typeface="MS PGothic" charset="0"/>
                <a:cs typeface="MS PGothic" charset="0"/>
              </a:defRPr>
            </a:lvl4pPr>
            <a:lvl5pPr marL="2057400" indent="-228600" defTabSz="4572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2000" b="1" kern="0" dirty="0">
                <a:ea typeface="ＭＳ Ｐゴシック" panose="020B0600070205080204" pitchFamily="34" charset="-128"/>
              </a:rPr>
              <a:t> – but insufficient concrete commitments</a:t>
            </a:r>
            <a:endParaRPr lang="en-US" sz="2300" b="1" dirty="0">
              <a:solidFill>
                <a:srgbClr val="262626"/>
              </a:solidFill>
            </a:endParaRPr>
          </a:p>
        </p:txBody>
      </p:sp>
      <p:grpSp>
        <p:nvGrpSpPr>
          <p:cNvPr id="4" name="Group 3">
            <a:extLst>
              <a:ext uri="{FF2B5EF4-FFF2-40B4-BE49-F238E27FC236}">
                <a16:creationId xmlns:a16="http://schemas.microsoft.com/office/drawing/2014/main" id="{4AE9F925-AC9E-420B-983F-6A4435D017BA}"/>
              </a:ext>
            </a:extLst>
          </p:cNvPr>
          <p:cNvGrpSpPr/>
          <p:nvPr/>
        </p:nvGrpSpPr>
        <p:grpSpPr>
          <a:xfrm>
            <a:off x="1847528" y="1988840"/>
            <a:ext cx="8682244" cy="4042224"/>
            <a:chOff x="728663" y="1341438"/>
            <a:chExt cx="10379441" cy="4972050"/>
          </a:xfrm>
        </p:grpSpPr>
        <p:pic>
          <p:nvPicPr>
            <p:cNvPr id="20483"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8663" y="1341438"/>
              <a:ext cx="6164262" cy="497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 name="Group 9"/>
            <p:cNvGrpSpPr>
              <a:grpSpLocks/>
            </p:cNvGrpSpPr>
            <p:nvPr/>
          </p:nvGrpSpPr>
          <p:grpSpPr bwMode="auto">
            <a:xfrm>
              <a:off x="5807066" y="4675901"/>
              <a:ext cx="5301038" cy="377153"/>
              <a:chOff x="8507895" y="4899208"/>
              <a:chExt cx="3622410" cy="502486"/>
            </a:xfrm>
          </p:grpSpPr>
          <p:cxnSp>
            <p:nvCxnSpPr>
              <p:cNvPr id="5" name="Straight Connector 4">
                <a:extLst>
                  <a:ext uri="{FF2B5EF4-FFF2-40B4-BE49-F238E27FC236}">
                    <a16:creationId xmlns:a16="http://schemas.microsoft.com/office/drawing/2014/main" id="{234FD357-D4B4-467D-9B85-97ACC951448A}"/>
                  </a:ext>
                </a:extLst>
              </p:cNvPr>
              <p:cNvCxnSpPr/>
              <p:nvPr/>
            </p:nvCxnSpPr>
            <p:spPr>
              <a:xfrm flipH="1">
                <a:off x="8507895" y="5078038"/>
                <a:ext cx="1470991" cy="0"/>
              </a:xfrm>
              <a:prstGeom prst="line">
                <a:avLst/>
              </a:prstGeom>
              <a:ln w="161925">
                <a:solidFill>
                  <a:srgbClr val="FF0000"/>
                </a:solidFill>
              </a:ln>
            </p:spPr>
            <p:style>
              <a:lnRef idx="1">
                <a:schemeClr val="accent1"/>
              </a:lnRef>
              <a:fillRef idx="0">
                <a:schemeClr val="accent1"/>
              </a:fillRef>
              <a:effectRef idx="0">
                <a:schemeClr val="accent1"/>
              </a:effectRef>
              <a:fontRef idx="minor">
                <a:schemeClr val="tx1"/>
              </a:fontRef>
            </p:style>
          </p:cxnSp>
          <p:sp>
            <p:nvSpPr>
              <p:cNvPr id="20486" name="TextBox 8"/>
              <p:cNvSpPr txBox="1">
                <a:spLocks noChangeArrowheads="1"/>
              </p:cNvSpPr>
              <p:nvPr/>
            </p:nvSpPr>
            <p:spPr bwMode="auto">
              <a:xfrm>
                <a:off x="9953419" y="4899208"/>
                <a:ext cx="2176886" cy="502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lnSpc>
                    <a:spcPts val="1500"/>
                  </a:lnSpc>
                </a:pPr>
                <a:r>
                  <a:rPr lang="en-US" sz="2400" b="1" dirty="0">
                    <a:solidFill>
                      <a:srgbClr val="FF0000"/>
                    </a:solidFill>
                  </a:rPr>
                  <a:t>2</a:t>
                </a:r>
                <a:r>
                  <a:rPr lang="en-US" sz="2400" b="1" baseline="30000" dirty="0">
                    <a:solidFill>
                      <a:srgbClr val="FF0000"/>
                    </a:solidFill>
                  </a:rPr>
                  <a:t>o</a:t>
                </a:r>
                <a:r>
                  <a:rPr lang="en-US" sz="2400" b="1" dirty="0">
                    <a:solidFill>
                      <a:srgbClr val="FF0000"/>
                    </a:solidFill>
                  </a:rPr>
                  <a:t>C</a:t>
                </a:r>
                <a:r>
                  <a:rPr lang="en-US" sz="1500" b="1" dirty="0">
                    <a:solidFill>
                      <a:srgbClr val="FF0000"/>
                    </a:solidFill>
                  </a:rPr>
                  <a:t>= DANGER</a:t>
                </a:r>
                <a:endParaRPr lang="en-US" sz="2400" b="1" dirty="0">
                  <a:solidFill>
                    <a:srgbClr val="FF0000"/>
                  </a:solidFill>
                </a:endParaRPr>
              </a:p>
            </p:txBody>
          </p:sp>
        </p:grpSp>
        <p:sp>
          <p:nvSpPr>
            <p:cNvPr id="2" name="TextBox 1">
              <a:extLst>
                <a:ext uri="{FF2B5EF4-FFF2-40B4-BE49-F238E27FC236}">
                  <a16:creationId xmlns:a16="http://schemas.microsoft.com/office/drawing/2014/main" id="{326F7F8D-FD8E-4FA4-9EFB-7F64372344CE}"/>
                </a:ext>
              </a:extLst>
            </p:cNvPr>
            <p:cNvSpPr txBox="1"/>
            <p:nvPr/>
          </p:nvSpPr>
          <p:spPr>
            <a:xfrm rot="19710501">
              <a:off x="3967309" y="2151947"/>
              <a:ext cx="1526380" cy="276999"/>
            </a:xfrm>
            <a:prstGeom prst="rect">
              <a:avLst/>
            </a:prstGeom>
            <a:solidFill>
              <a:schemeClr val="bg1"/>
            </a:solidFill>
          </p:spPr>
          <p:txBody>
            <a:bodyPr wrap="none" rtlCol="0">
              <a:spAutoFit/>
            </a:bodyPr>
            <a:lstStyle/>
            <a:p>
              <a:r>
                <a:rPr lang="da-DK" sz="1200" b="1" dirty="0"/>
                <a:t>Business as </a:t>
              </a:r>
              <a:r>
                <a:rPr lang="da-DK" sz="1200" b="1" dirty="0" err="1"/>
                <a:t>usual</a:t>
              </a:r>
              <a:endParaRPr lang="en-GB" sz="1200" b="1" dirty="0"/>
            </a:p>
          </p:txBody>
        </p:sp>
        <p:sp>
          <p:nvSpPr>
            <p:cNvPr id="8" name="TextBox 7">
              <a:extLst>
                <a:ext uri="{FF2B5EF4-FFF2-40B4-BE49-F238E27FC236}">
                  <a16:creationId xmlns:a16="http://schemas.microsoft.com/office/drawing/2014/main" id="{5A3E47E1-9702-49B5-A236-0B1BD6395F6C}"/>
                </a:ext>
              </a:extLst>
            </p:cNvPr>
            <p:cNvSpPr txBox="1"/>
            <p:nvPr/>
          </p:nvSpPr>
          <p:spPr>
            <a:xfrm rot="20514076">
              <a:off x="3290738" y="3316094"/>
              <a:ext cx="2156360" cy="276999"/>
            </a:xfrm>
            <a:prstGeom prst="rect">
              <a:avLst/>
            </a:prstGeom>
            <a:solidFill>
              <a:schemeClr val="bg1"/>
            </a:solidFill>
          </p:spPr>
          <p:txBody>
            <a:bodyPr wrap="none" rtlCol="0">
              <a:spAutoFit/>
            </a:bodyPr>
            <a:lstStyle/>
            <a:p>
              <a:r>
                <a:rPr lang="da-DK" sz="1200" b="1" dirty="0" err="1"/>
                <a:t>Current</a:t>
              </a:r>
              <a:r>
                <a:rPr lang="da-DK" sz="1200" b="1" dirty="0"/>
                <a:t> NDC </a:t>
              </a:r>
              <a:r>
                <a:rPr lang="da-DK" sz="1200" b="1" dirty="0" err="1"/>
                <a:t>commitments</a:t>
              </a:r>
              <a:endParaRPr lang="en-GB" sz="1200" b="1" dirty="0"/>
            </a:p>
          </p:txBody>
        </p:sp>
        <p:sp>
          <p:nvSpPr>
            <p:cNvPr id="3" name="Rectangle 2">
              <a:extLst>
                <a:ext uri="{FF2B5EF4-FFF2-40B4-BE49-F238E27FC236}">
                  <a16:creationId xmlns:a16="http://schemas.microsoft.com/office/drawing/2014/main" id="{41F2DE33-74A5-46CD-B172-4FA78D312862}"/>
                </a:ext>
              </a:extLst>
            </p:cNvPr>
            <p:cNvSpPr/>
            <p:nvPr/>
          </p:nvSpPr>
          <p:spPr>
            <a:xfrm>
              <a:off x="6228184" y="1916832"/>
              <a:ext cx="504056" cy="1512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14" name="Rectangle 13">
              <a:extLst>
                <a:ext uri="{FF2B5EF4-FFF2-40B4-BE49-F238E27FC236}">
                  <a16:creationId xmlns:a16="http://schemas.microsoft.com/office/drawing/2014/main" id="{BB8AFEDE-B815-47AF-9CB8-7C4C7513A68B}"/>
                </a:ext>
              </a:extLst>
            </p:cNvPr>
            <p:cNvSpPr/>
            <p:nvPr/>
          </p:nvSpPr>
          <p:spPr>
            <a:xfrm>
              <a:off x="6288762" y="4941169"/>
              <a:ext cx="504056" cy="575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15" name="Rectangle 14">
              <a:extLst>
                <a:ext uri="{FF2B5EF4-FFF2-40B4-BE49-F238E27FC236}">
                  <a16:creationId xmlns:a16="http://schemas.microsoft.com/office/drawing/2014/main" id="{374D5AFD-E776-4803-80FB-F8CAD72FBAE5}"/>
                </a:ext>
              </a:extLst>
            </p:cNvPr>
            <p:cNvSpPr/>
            <p:nvPr/>
          </p:nvSpPr>
          <p:spPr>
            <a:xfrm>
              <a:off x="1960280" y="1829202"/>
              <a:ext cx="1886400" cy="7357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grpSp>
      <p:sp>
        <p:nvSpPr>
          <p:cNvPr id="16" name="Text Box 2">
            <a:extLst>
              <a:ext uri="{FF2B5EF4-FFF2-40B4-BE49-F238E27FC236}">
                <a16:creationId xmlns:a16="http://schemas.microsoft.com/office/drawing/2014/main" id="{D94CEEE6-169C-4478-A692-147D96617F57}"/>
              </a:ext>
            </a:extLst>
          </p:cNvPr>
          <p:cNvSpPr txBox="1">
            <a:spLocks noChangeArrowheads="1"/>
          </p:cNvSpPr>
          <p:nvPr/>
        </p:nvSpPr>
        <p:spPr bwMode="auto">
          <a:xfrm>
            <a:off x="900000" y="396000"/>
            <a:ext cx="8604250" cy="584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7613" tIns="40358" rIns="77613" bIns="40358"/>
          <a:lstStyle>
            <a:lvl1pPr>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1pPr>
            <a:lvl2pPr marL="742950" indent="-28575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2pPr>
            <a:lvl3pPr marL="11430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3pPr>
            <a:lvl4pPr marL="16002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nl-NL" sz="2800" b="1" dirty="0">
                <a:solidFill>
                  <a:srgbClr val="000000"/>
                </a:solidFill>
                <a:cs typeface="Arial" panose="020B0604020202020204" pitchFamily="34" charset="0"/>
              </a:rPr>
              <a:t>A few insights from the Paris Agreement</a:t>
            </a:r>
            <a:endParaRPr lang="en-US" altLang="en-US" sz="2800" b="1" i="1" dirty="0">
              <a:solidFill>
                <a:srgbClr val="000000"/>
              </a:solidFill>
            </a:endParaRPr>
          </a:p>
        </p:txBody>
      </p:sp>
      <p:pic>
        <p:nvPicPr>
          <p:cNvPr id="17" name="image96.png">
            <a:extLst>
              <a:ext uri="{FF2B5EF4-FFF2-40B4-BE49-F238E27FC236}">
                <a16:creationId xmlns:a16="http://schemas.microsoft.com/office/drawing/2014/main" id="{7EC64D75-218A-4C0F-AF14-B2ADFE731554}"/>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7000" y="1124744"/>
            <a:ext cx="775245" cy="1253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87901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72FBCF7-3347-4528-A0BC-66D1767A2F21}"/>
              </a:ext>
            </a:extLst>
          </p:cNvPr>
          <p:cNvSpPr>
            <a:spLocks noGrp="1"/>
          </p:cNvSpPr>
          <p:nvPr>
            <p:ph idx="4294967295"/>
          </p:nvPr>
        </p:nvSpPr>
        <p:spPr>
          <a:xfrm>
            <a:off x="1667496" y="1772816"/>
            <a:ext cx="10261152" cy="3291830"/>
          </a:xfrm>
          <a:prstGeom prst="rect">
            <a:avLst/>
          </a:prstGeom>
        </p:spPr>
        <p:txBody>
          <a:bodyPr>
            <a:noAutofit/>
          </a:bodyPr>
          <a:lstStyle/>
          <a:p>
            <a:pPr>
              <a:defRPr/>
            </a:pPr>
            <a:r>
              <a:rPr lang="en-US" sz="2000" dirty="0">
                <a:ea typeface="ＭＳ Ｐゴシック" panose="020B0600070205080204" pitchFamily="34" charset="-128"/>
              </a:rPr>
              <a:t>For the first time </a:t>
            </a:r>
            <a:r>
              <a:rPr lang="en-US" sz="2000" i="1" dirty="0">
                <a:ea typeface="ＭＳ Ｐゴシック" panose="020B0600070205080204" pitchFamily="34" charset="-128"/>
              </a:rPr>
              <a:t>adaptation</a:t>
            </a:r>
            <a:r>
              <a:rPr lang="en-US" sz="2000" dirty="0">
                <a:ea typeface="ＭＳ Ｐゴシック" panose="020B0600070205080204" pitchFamily="34" charset="-128"/>
              </a:rPr>
              <a:t> in balance with attention to </a:t>
            </a:r>
            <a:r>
              <a:rPr lang="en-US" sz="2000" i="1" dirty="0">
                <a:ea typeface="ＭＳ Ｐゴシック" panose="020B0600070205080204" pitchFamily="34" charset="-128"/>
              </a:rPr>
              <a:t>mitigation</a:t>
            </a:r>
          </a:p>
          <a:p>
            <a:pPr>
              <a:defRPr/>
            </a:pPr>
            <a:r>
              <a:rPr lang="en-US" sz="2000" dirty="0">
                <a:ea typeface="ＭＳ Ｐゴシック" panose="020B0600070205080204" pitchFamily="34" charset="-128"/>
              </a:rPr>
              <a:t>Long-term goal on adaptation</a:t>
            </a:r>
          </a:p>
          <a:p>
            <a:pPr>
              <a:defRPr/>
            </a:pPr>
            <a:r>
              <a:rPr lang="en-US" sz="2000" dirty="0">
                <a:ea typeface="ＭＳ Ｐゴシック" panose="020B0600070205080204" pitchFamily="34" charset="-128"/>
              </a:rPr>
              <a:t>Strong focus on stakeholder engagement</a:t>
            </a:r>
          </a:p>
          <a:p>
            <a:pPr>
              <a:defRPr/>
            </a:pPr>
            <a:r>
              <a:rPr lang="en-US" sz="2000" dirty="0">
                <a:ea typeface="ＭＳ Ｐゴシック" panose="020B0600070205080204" pitchFamily="34" charset="-128"/>
              </a:rPr>
              <a:t>Explicit attention to the most vulnerable people</a:t>
            </a:r>
          </a:p>
          <a:p>
            <a:pPr marL="0" indent="0">
              <a:buNone/>
              <a:defRPr/>
            </a:pPr>
            <a:endParaRPr lang="en-US" altLang="en-US" sz="2000" dirty="0"/>
          </a:p>
          <a:p>
            <a:pPr marL="0" indent="0">
              <a:buNone/>
              <a:defRPr/>
            </a:pPr>
            <a:r>
              <a:rPr lang="en-US" altLang="en-US" sz="2000" dirty="0"/>
              <a:t>Note: Two interlinked key 'processes' or 'documents' guide national adaptation planning: </a:t>
            </a:r>
          </a:p>
          <a:p>
            <a:pPr lvl="1">
              <a:buFont typeface="Arial" panose="020B0604020202020204" pitchFamily="34" charset="0"/>
              <a:buChar char="•"/>
              <a:defRPr/>
            </a:pPr>
            <a:r>
              <a:rPr lang="en-US" altLang="en-US" sz="2000" i="1" dirty="0">
                <a:ea typeface="ヒラギノ角ゴ Pro W3" pitchFamily="2" charset="-128"/>
              </a:rPr>
              <a:t>Nationally Determined Contributions</a:t>
            </a:r>
            <a:r>
              <a:rPr lang="en-US" altLang="en-US" sz="2000" dirty="0">
                <a:ea typeface="ヒラギノ角ゴ Pro W3" pitchFamily="2" charset="-128"/>
              </a:rPr>
              <a:t> (NDCs)</a:t>
            </a:r>
          </a:p>
          <a:p>
            <a:pPr lvl="1">
              <a:buFont typeface="Arial" panose="020B0604020202020204" pitchFamily="34" charset="0"/>
              <a:buChar char="•"/>
              <a:defRPr/>
            </a:pPr>
            <a:r>
              <a:rPr lang="en-US" altLang="en-US" sz="2000" i="1" dirty="0">
                <a:ea typeface="ヒラギノ角ゴ Pro W3" pitchFamily="2" charset="-128"/>
              </a:rPr>
              <a:t>National Adaptation Plans</a:t>
            </a:r>
            <a:r>
              <a:rPr lang="en-US" altLang="en-US" sz="2000" dirty="0">
                <a:ea typeface="ヒラギノ角ゴ Pro W3" pitchFamily="2" charset="-128"/>
              </a:rPr>
              <a:t> (NAP)</a:t>
            </a:r>
          </a:p>
        </p:txBody>
      </p:sp>
      <p:pic>
        <p:nvPicPr>
          <p:cNvPr id="22533" name="Picture 6" descr="Image result for climate change adaptation pictogr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8072" y="4203674"/>
            <a:ext cx="2052637" cy="205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4" name="Picture 8" descr="Image result for climate change adaptation pictogram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459969" y="4770411"/>
            <a:ext cx="148431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2">
            <a:extLst>
              <a:ext uri="{FF2B5EF4-FFF2-40B4-BE49-F238E27FC236}">
                <a16:creationId xmlns:a16="http://schemas.microsoft.com/office/drawing/2014/main" id="{1D7A4423-B034-4F22-9EC9-5D8CF8392994}"/>
              </a:ext>
            </a:extLst>
          </p:cNvPr>
          <p:cNvSpPr txBox="1">
            <a:spLocks noChangeArrowheads="1"/>
          </p:cNvSpPr>
          <p:nvPr/>
        </p:nvSpPr>
        <p:spPr bwMode="auto">
          <a:xfrm>
            <a:off x="900000" y="396000"/>
            <a:ext cx="8604250" cy="584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7613" tIns="40358" rIns="77613" bIns="40358"/>
          <a:lstStyle>
            <a:lvl1pPr>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1pPr>
            <a:lvl2pPr marL="742950" indent="-28575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2pPr>
            <a:lvl3pPr marL="11430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3pPr>
            <a:lvl4pPr marL="16002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nl-NL" sz="2800" b="1" dirty="0">
                <a:solidFill>
                  <a:srgbClr val="000000"/>
                </a:solidFill>
                <a:cs typeface="Arial" panose="020B0604020202020204" pitchFamily="34" charset="0"/>
              </a:rPr>
              <a:t>A few insights from the Paris Agreement</a:t>
            </a:r>
            <a:endParaRPr lang="en-US" altLang="en-US" sz="2800" b="1" i="1" dirty="0">
              <a:solidFill>
                <a:srgbClr val="000000"/>
              </a:solidFill>
            </a:endParaRPr>
          </a:p>
        </p:txBody>
      </p:sp>
      <p:pic>
        <p:nvPicPr>
          <p:cNvPr id="8" name="image96.png">
            <a:extLst>
              <a:ext uri="{FF2B5EF4-FFF2-40B4-BE49-F238E27FC236}">
                <a16:creationId xmlns:a16="http://schemas.microsoft.com/office/drawing/2014/main" id="{D0F13E89-614F-4826-A6C2-AD1FFBE6342B}"/>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7368" y="1196752"/>
            <a:ext cx="775245" cy="1253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sp>
        <p:nvSpPr>
          <p:cNvPr id="9" name="Title 2">
            <a:extLst>
              <a:ext uri="{FF2B5EF4-FFF2-40B4-BE49-F238E27FC236}">
                <a16:creationId xmlns:a16="http://schemas.microsoft.com/office/drawing/2014/main" id="{35F437CB-60D8-4BA7-9172-EAAE318CF0D8}"/>
              </a:ext>
            </a:extLst>
          </p:cNvPr>
          <p:cNvSpPr txBox="1">
            <a:spLocks/>
          </p:cNvSpPr>
          <p:nvPr/>
        </p:nvSpPr>
        <p:spPr>
          <a:xfrm>
            <a:off x="1587657" y="1124744"/>
            <a:ext cx="5660471" cy="483518"/>
          </a:xfrm>
          <a:prstGeom prst="rect">
            <a:avLst/>
          </a:prstGeom>
        </p:spPr>
        <p:txBody>
          <a:bodyPr>
            <a:normAutofit/>
          </a:bodyPr>
          <a:lstStyle>
            <a:lvl1pPr defTabSz="457200">
              <a:defRPr>
                <a:solidFill>
                  <a:schemeClr val="tx1"/>
                </a:solidFill>
                <a:latin typeface="Arial" charset="0"/>
                <a:ea typeface="MS PGothic" charset="0"/>
                <a:cs typeface="MS PGothic" charset="0"/>
              </a:defRPr>
            </a:lvl1pPr>
            <a:lvl2pPr marL="742950" indent="-285750" defTabSz="457200">
              <a:defRPr>
                <a:solidFill>
                  <a:schemeClr val="tx1"/>
                </a:solidFill>
                <a:latin typeface="Arial" charset="0"/>
                <a:ea typeface="MS PGothic" charset="0"/>
                <a:cs typeface="MS PGothic" charset="0"/>
              </a:defRPr>
            </a:lvl2pPr>
            <a:lvl3pPr marL="1143000" indent="-228600" defTabSz="457200">
              <a:defRPr>
                <a:solidFill>
                  <a:schemeClr val="tx1"/>
                </a:solidFill>
                <a:latin typeface="Arial" charset="0"/>
                <a:ea typeface="MS PGothic" charset="0"/>
                <a:cs typeface="MS PGothic" charset="0"/>
              </a:defRPr>
            </a:lvl3pPr>
            <a:lvl4pPr marL="1600200" indent="-228600" defTabSz="457200">
              <a:defRPr>
                <a:solidFill>
                  <a:schemeClr val="tx1"/>
                </a:solidFill>
                <a:latin typeface="Arial" charset="0"/>
                <a:ea typeface="MS PGothic" charset="0"/>
                <a:cs typeface="MS PGothic" charset="0"/>
              </a:defRPr>
            </a:lvl4pPr>
            <a:lvl5pPr marL="2057400" indent="-228600" defTabSz="4572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2000" b="1" kern="0" dirty="0">
                <a:ea typeface="ＭＳ Ｐゴシック" panose="020B0600070205080204" pitchFamily="34" charset="-128"/>
              </a:rPr>
              <a:t> Strong attention to adaptation</a:t>
            </a:r>
            <a:endParaRPr lang="en-US" sz="2300" b="1" dirty="0">
              <a:solidFill>
                <a:srgbClr val="262626"/>
              </a:solidFill>
            </a:endParaRPr>
          </a:p>
        </p:txBody>
      </p:sp>
    </p:spTree>
    <p:extLst>
      <p:ext uri="{BB962C8B-B14F-4D97-AF65-F5344CB8AC3E}">
        <p14:creationId xmlns:p14="http://schemas.microsoft.com/office/powerpoint/2010/main" val="87619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7133649-4090-4D8C-B4B9-A59F08215BC1}"/>
              </a:ext>
            </a:extLst>
          </p:cNvPr>
          <p:cNvSpPr>
            <a:spLocks noGrp="1"/>
          </p:cNvSpPr>
          <p:nvPr>
            <p:ph idx="4294967295"/>
          </p:nvPr>
        </p:nvSpPr>
        <p:spPr>
          <a:xfrm>
            <a:off x="1587656" y="2277095"/>
            <a:ext cx="10124967" cy="2232025"/>
          </a:xfrm>
          <a:prstGeom prst="rect">
            <a:avLst/>
          </a:prstGeom>
        </p:spPr>
        <p:txBody>
          <a:bodyPr>
            <a:normAutofit fontScale="92500"/>
          </a:bodyPr>
          <a:lstStyle/>
          <a:p>
            <a:pPr>
              <a:spcAft>
                <a:spcPts val="600"/>
              </a:spcAft>
              <a:defRPr/>
            </a:pPr>
            <a:r>
              <a:rPr lang="en-US" sz="2250" dirty="0">
                <a:ea typeface="ＭＳ Ｐゴシック" panose="020B0600070205080204" pitchFamily="34" charset="-128"/>
              </a:rPr>
              <a:t>Each country must communicate </a:t>
            </a:r>
            <a:r>
              <a:rPr lang="en-GB" sz="2250" b="1" dirty="0">
                <a:ea typeface="ＭＳ Ｐゴシック" panose="020B0600070205080204" pitchFamily="34" charset="-128"/>
              </a:rPr>
              <a:t>Nationally Determined Contributions </a:t>
            </a:r>
            <a:r>
              <a:rPr lang="en-GB" sz="2250" dirty="0">
                <a:ea typeface="ＭＳ Ｐゴシック" panose="020B0600070205080204" pitchFamily="34" charset="-128"/>
              </a:rPr>
              <a:t>(NDCs)</a:t>
            </a:r>
            <a:endParaRPr lang="en-US" sz="2250" dirty="0">
              <a:ea typeface="ＭＳ Ｐゴシック" panose="020B0600070205080204" pitchFamily="34" charset="-128"/>
            </a:endParaRPr>
          </a:p>
          <a:p>
            <a:pPr>
              <a:spcAft>
                <a:spcPts val="600"/>
              </a:spcAft>
              <a:defRPr/>
            </a:pPr>
            <a:r>
              <a:rPr lang="en-US" sz="2250" dirty="0">
                <a:ea typeface="ＭＳ Ｐゴシック" panose="020B0600070205080204" pitchFamily="34" charset="-128"/>
              </a:rPr>
              <a:t>NDCs reviewed/updated every 5 years (from 2023)</a:t>
            </a:r>
          </a:p>
          <a:p>
            <a:pPr>
              <a:spcAft>
                <a:spcPts val="600"/>
              </a:spcAft>
              <a:defRPr/>
            </a:pPr>
            <a:r>
              <a:rPr lang="en-US" sz="2250" dirty="0">
                <a:ea typeface="ＭＳ Ｐゴシック" panose="020B0600070205080204" pitchFamily="34" charset="-128"/>
              </a:rPr>
              <a:t>Note: NAPs (National Adaptation Plans) are only 'required' for Least Developed Countries (LDCs) although most countries have something similar</a:t>
            </a:r>
          </a:p>
        </p:txBody>
      </p:sp>
      <p:pic>
        <p:nvPicPr>
          <p:cNvPr id="6" name="Picture 5" descr="C:\Program Files\Common Files\Microsoft Shared\Clipart\cagcat50\pe01561_.wm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5520" y="4581128"/>
            <a:ext cx="1943100" cy="1290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 name="Object 10"/>
          <p:cNvGraphicFramePr>
            <a:graphicFrameLocks noChangeAspect="1"/>
          </p:cNvGraphicFramePr>
          <p:nvPr>
            <p:extLst>
              <p:ext uri="{D42A27DB-BD31-4B8C-83A1-F6EECF244321}">
                <p14:modId xmlns:p14="http://schemas.microsoft.com/office/powerpoint/2010/main" val="3920234680"/>
              </p:ext>
            </p:extLst>
          </p:nvPr>
        </p:nvGraphicFramePr>
        <p:xfrm>
          <a:off x="4421883" y="4653136"/>
          <a:ext cx="1096962" cy="1198562"/>
        </p:xfrm>
        <a:graphic>
          <a:graphicData uri="http://schemas.openxmlformats.org/presentationml/2006/ole">
            <mc:AlternateContent xmlns:mc="http://schemas.openxmlformats.org/markup-compatibility/2006">
              <mc:Choice xmlns:v="urn:schemas-microsoft-com:vml" Requires="v">
                <p:oleObj spid="_x0000_s24675" name="Clip" r:id="rId4" imgW="1504216" imgH="1639614" progId="MS_ClipArt_Gallery.2">
                  <p:embed/>
                </p:oleObj>
              </mc:Choice>
              <mc:Fallback>
                <p:oleObj name="Clip" r:id="rId4" imgW="1504216" imgH="1639614" progId="MS_ClipArt_Gallery.2">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1883" y="4653136"/>
                        <a:ext cx="1096962" cy="1198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8" name="Text Box 2">
            <a:extLst>
              <a:ext uri="{FF2B5EF4-FFF2-40B4-BE49-F238E27FC236}">
                <a16:creationId xmlns:a16="http://schemas.microsoft.com/office/drawing/2014/main" id="{78F10BA9-C323-4C61-AA01-355336423371}"/>
              </a:ext>
            </a:extLst>
          </p:cNvPr>
          <p:cNvSpPr txBox="1">
            <a:spLocks noChangeArrowheads="1"/>
          </p:cNvSpPr>
          <p:nvPr/>
        </p:nvSpPr>
        <p:spPr bwMode="auto">
          <a:xfrm>
            <a:off x="900000" y="396000"/>
            <a:ext cx="8604250" cy="584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7613" tIns="40358" rIns="77613" bIns="40358"/>
          <a:lstStyle>
            <a:lvl1pPr>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1pPr>
            <a:lvl2pPr marL="742950" indent="-28575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2pPr>
            <a:lvl3pPr marL="11430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3pPr>
            <a:lvl4pPr marL="16002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nl-NL" sz="2800" b="1" dirty="0">
                <a:solidFill>
                  <a:srgbClr val="000000"/>
                </a:solidFill>
                <a:cs typeface="Arial" panose="020B0604020202020204" pitchFamily="34" charset="0"/>
              </a:rPr>
              <a:t>A few insights from the Paris Agreement</a:t>
            </a:r>
            <a:endParaRPr lang="en-US" altLang="en-US" sz="2800" b="1" i="1" dirty="0">
              <a:solidFill>
                <a:srgbClr val="000000"/>
              </a:solidFill>
            </a:endParaRPr>
          </a:p>
        </p:txBody>
      </p:sp>
      <p:sp>
        <p:nvSpPr>
          <p:cNvPr id="9" name="Title 2">
            <a:extLst>
              <a:ext uri="{FF2B5EF4-FFF2-40B4-BE49-F238E27FC236}">
                <a16:creationId xmlns:a16="http://schemas.microsoft.com/office/drawing/2014/main" id="{3B987B74-963F-4933-9242-616BB7D96A1D}"/>
              </a:ext>
            </a:extLst>
          </p:cNvPr>
          <p:cNvSpPr txBox="1">
            <a:spLocks/>
          </p:cNvSpPr>
          <p:nvPr/>
        </p:nvSpPr>
        <p:spPr>
          <a:xfrm>
            <a:off x="1587657" y="1124744"/>
            <a:ext cx="5660471" cy="483518"/>
          </a:xfrm>
          <a:prstGeom prst="rect">
            <a:avLst/>
          </a:prstGeom>
        </p:spPr>
        <p:txBody>
          <a:bodyPr>
            <a:normAutofit/>
          </a:bodyPr>
          <a:lstStyle>
            <a:lvl1pPr defTabSz="457200">
              <a:defRPr>
                <a:solidFill>
                  <a:schemeClr val="tx1"/>
                </a:solidFill>
                <a:latin typeface="Arial" charset="0"/>
                <a:ea typeface="MS PGothic" charset="0"/>
                <a:cs typeface="MS PGothic" charset="0"/>
              </a:defRPr>
            </a:lvl1pPr>
            <a:lvl2pPr marL="742950" indent="-285750" defTabSz="457200">
              <a:defRPr>
                <a:solidFill>
                  <a:schemeClr val="tx1"/>
                </a:solidFill>
                <a:latin typeface="Arial" charset="0"/>
                <a:ea typeface="MS PGothic" charset="0"/>
                <a:cs typeface="MS PGothic" charset="0"/>
              </a:defRPr>
            </a:lvl2pPr>
            <a:lvl3pPr marL="1143000" indent="-228600" defTabSz="457200">
              <a:defRPr>
                <a:solidFill>
                  <a:schemeClr val="tx1"/>
                </a:solidFill>
                <a:latin typeface="Arial" charset="0"/>
                <a:ea typeface="MS PGothic" charset="0"/>
                <a:cs typeface="MS PGothic" charset="0"/>
              </a:defRPr>
            </a:lvl3pPr>
            <a:lvl4pPr marL="1600200" indent="-228600" defTabSz="457200">
              <a:defRPr>
                <a:solidFill>
                  <a:schemeClr val="tx1"/>
                </a:solidFill>
                <a:latin typeface="Arial" charset="0"/>
                <a:ea typeface="MS PGothic" charset="0"/>
                <a:cs typeface="MS PGothic" charset="0"/>
              </a:defRPr>
            </a:lvl4pPr>
            <a:lvl5pPr marL="2057400" indent="-228600" defTabSz="4572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2000" b="1" kern="0" dirty="0">
                <a:ea typeface="ＭＳ Ｐゴシック" panose="020B0600070205080204" pitchFamily="34" charset="-128"/>
              </a:rPr>
              <a:t> Mandatory reviews</a:t>
            </a:r>
            <a:endParaRPr lang="en-US" sz="2300" b="1" dirty="0">
              <a:solidFill>
                <a:srgbClr val="262626"/>
              </a:solidFill>
            </a:endParaRPr>
          </a:p>
        </p:txBody>
      </p:sp>
      <p:pic>
        <p:nvPicPr>
          <p:cNvPr id="10" name="image96.png">
            <a:extLst>
              <a:ext uri="{FF2B5EF4-FFF2-40B4-BE49-F238E27FC236}">
                <a16:creationId xmlns:a16="http://schemas.microsoft.com/office/drawing/2014/main" id="{CC67975D-9F70-4831-BA09-D347A564DFA8}"/>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07368" y="1196752"/>
            <a:ext cx="775245" cy="1253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rot="20689448">
            <a:off x="614241" y="2307328"/>
            <a:ext cx="2910555" cy="3717032"/>
          </a:xfrm>
          <a:prstGeom prst="rect">
            <a:avLst/>
          </a:prstGeom>
        </p:spPr>
      </p:pic>
      <p:sp>
        <p:nvSpPr>
          <p:cNvPr id="6148" name="TextBox 1"/>
          <p:cNvSpPr txBox="1">
            <a:spLocks noChangeArrowheads="1"/>
          </p:cNvSpPr>
          <p:nvPr/>
        </p:nvSpPr>
        <p:spPr bwMode="auto">
          <a:xfrm>
            <a:off x="767408" y="1192179"/>
            <a:ext cx="10585176"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296" tIns="41148" rIns="82296" bIns="41148">
            <a:spAutoFit/>
          </a:bodyPr>
          <a:lstStyle>
            <a:lvl1pPr defTabSz="822325">
              <a:defRPr>
                <a:solidFill>
                  <a:schemeClr val="tx1"/>
                </a:solidFill>
                <a:latin typeface="Arial" charset="0"/>
                <a:ea typeface="MS PGothic" charset="0"/>
                <a:cs typeface="MS PGothic" charset="0"/>
              </a:defRPr>
            </a:lvl1pPr>
            <a:lvl2pPr marL="742950" indent="-285750" defTabSz="822325">
              <a:defRPr>
                <a:solidFill>
                  <a:schemeClr val="tx1"/>
                </a:solidFill>
                <a:latin typeface="Arial" charset="0"/>
                <a:ea typeface="MS PGothic" charset="0"/>
                <a:cs typeface="MS PGothic" charset="0"/>
              </a:defRPr>
            </a:lvl2pPr>
            <a:lvl3pPr marL="1143000" indent="-228600" defTabSz="822325">
              <a:defRPr>
                <a:solidFill>
                  <a:schemeClr val="tx1"/>
                </a:solidFill>
                <a:latin typeface="Arial" charset="0"/>
                <a:ea typeface="MS PGothic" charset="0"/>
                <a:cs typeface="MS PGothic" charset="0"/>
              </a:defRPr>
            </a:lvl3pPr>
            <a:lvl4pPr marL="1600200" indent="-228600" defTabSz="822325">
              <a:defRPr>
                <a:solidFill>
                  <a:schemeClr val="tx1"/>
                </a:solidFill>
                <a:latin typeface="Arial" charset="0"/>
                <a:ea typeface="MS PGothic" charset="0"/>
                <a:cs typeface="MS PGothic" charset="0"/>
              </a:defRPr>
            </a:lvl4pPr>
            <a:lvl5pPr marL="2057400" indent="-228600" defTabSz="822325">
              <a:defRPr>
                <a:solidFill>
                  <a:schemeClr val="tx1"/>
                </a:solidFill>
                <a:latin typeface="Arial" charset="0"/>
                <a:ea typeface="MS PGothic" charset="0"/>
                <a:cs typeface="MS PGothic" charset="0"/>
              </a:defRPr>
            </a:lvl5pPr>
            <a:lvl6pPr marL="2514600" indent="-228600" defTabSz="822325"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822325"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822325"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822325"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2000" dirty="0"/>
              <a:t>    …why international policy developments on climate change are important for national and sub-national dialogues with your partners</a:t>
            </a:r>
            <a:endParaRPr lang="en-GB" sz="2000" dirty="0"/>
          </a:p>
        </p:txBody>
      </p:sp>
      <p:grpSp>
        <p:nvGrpSpPr>
          <p:cNvPr id="5" name="Group 4">
            <a:extLst>
              <a:ext uri="{FF2B5EF4-FFF2-40B4-BE49-F238E27FC236}">
                <a16:creationId xmlns:a16="http://schemas.microsoft.com/office/drawing/2014/main" id="{BC9965F1-F5E9-47C3-A03E-C3225E0D04B6}"/>
              </a:ext>
            </a:extLst>
          </p:cNvPr>
          <p:cNvGrpSpPr/>
          <p:nvPr/>
        </p:nvGrpSpPr>
        <p:grpSpPr>
          <a:xfrm>
            <a:off x="6334995" y="1991174"/>
            <a:ext cx="5233613" cy="2661962"/>
            <a:chOff x="3442843" y="1991173"/>
            <a:chExt cx="5155638" cy="2588355"/>
          </a:xfrm>
        </p:grpSpPr>
        <p:pic>
          <p:nvPicPr>
            <p:cNvPr id="6" name="Picture 5">
              <a:extLst>
                <a:ext uri="{FF2B5EF4-FFF2-40B4-BE49-F238E27FC236}">
                  <a16:creationId xmlns:a16="http://schemas.microsoft.com/office/drawing/2014/main" id="{E2513F94-2E06-407D-9B7D-F9BEBCC7D2E1}"/>
                </a:ext>
              </a:extLst>
            </p:cNvPr>
            <p:cNvPicPr>
              <a:picLocks noChangeAspect="1"/>
            </p:cNvPicPr>
            <p:nvPr/>
          </p:nvPicPr>
          <p:blipFill rotWithShape="1">
            <a:blip r:embed="rId4"/>
            <a:srcRect l="8263" t="32361" r="28738" b="18500"/>
            <a:stretch/>
          </p:blipFill>
          <p:spPr>
            <a:xfrm>
              <a:off x="3442843" y="1991173"/>
              <a:ext cx="5155638" cy="2513373"/>
            </a:xfrm>
            <a:prstGeom prst="rect">
              <a:avLst/>
            </a:prstGeom>
          </p:spPr>
        </p:pic>
        <p:pic>
          <p:nvPicPr>
            <p:cNvPr id="4" name="Picture 3">
              <a:extLst>
                <a:ext uri="{FF2B5EF4-FFF2-40B4-BE49-F238E27FC236}">
                  <a16:creationId xmlns:a16="http://schemas.microsoft.com/office/drawing/2014/main" id="{1A546F5C-66F3-4FD8-B3EA-D9E66BBFF486}"/>
                </a:ext>
              </a:extLst>
            </p:cNvPr>
            <p:cNvPicPr>
              <a:picLocks noChangeAspect="1"/>
            </p:cNvPicPr>
            <p:nvPr/>
          </p:nvPicPr>
          <p:blipFill>
            <a:blip r:embed="rId5"/>
            <a:stretch>
              <a:fillRect/>
            </a:stretch>
          </p:blipFill>
          <p:spPr>
            <a:xfrm>
              <a:off x="4796026" y="3345562"/>
              <a:ext cx="3228930" cy="1233966"/>
            </a:xfrm>
            <a:prstGeom prst="rect">
              <a:avLst/>
            </a:prstGeom>
          </p:spPr>
        </p:pic>
      </p:grpSp>
      <p:sp>
        <p:nvSpPr>
          <p:cNvPr id="3" name="TextBox 2">
            <a:extLst>
              <a:ext uri="{FF2B5EF4-FFF2-40B4-BE49-F238E27FC236}">
                <a16:creationId xmlns:a16="http://schemas.microsoft.com/office/drawing/2014/main" id="{9CA1F2DD-7FFB-44B1-93D9-6C732A0D3275}"/>
              </a:ext>
            </a:extLst>
          </p:cNvPr>
          <p:cNvSpPr txBox="1"/>
          <p:nvPr/>
        </p:nvSpPr>
        <p:spPr>
          <a:xfrm>
            <a:off x="4511824" y="4750112"/>
            <a:ext cx="6624736" cy="1631216"/>
          </a:xfrm>
          <a:prstGeom prst="rect">
            <a:avLst/>
          </a:prstGeom>
          <a:noFill/>
        </p:spPr>
        <p:txBody>
          <a:bodyPr wrap="square" rtlCol="0">
            <a:spAutoFit/>
          </a:bodyPr>
          <a:lstStyle/>
          <a:p>
            <a:r>
              <a:rPr lang="en-GB" sz="2000" b="1" dirty="0"/>
              <a:t>To discuss </a:t>
            </a:r>
            <a:endParaRPr lang="en-GB" sz="2000" dirty="0"/>
          </a:p>
          <a:p>
            <a:pPr marL="342900" indent="-342900">
              <a:buFont typeface="Arial" panose="020B0604020202020204" pitchFamily="34" charset="0"/>
              <a:buChar char="•"/>
            </a:pPr>
            <a:r>
              <a:rPr lang="en-GB" sz="2000" dirty="0" err="1"/>
              <a:t>Wh</a:t>
            </a:r>
            <a:r>
              <a:rPr lang="en-AU" sz="2000" dirty="0"/>
              <a:t>y should we contribute to </a:t>
            </a:r>
            <a:r>
              <a:rPr lang="en-AU" sz="2000" dirty="0">
                <a:solidFill>
                  <a:srgbClr val="FF0000"/>
                </a:solidFill>
              </a:rPr>
              <a:t>climate-related</a:t>
            </a:r>
            <a:r>
              <a:rPr lang="en-AU" sz="2000" dirty="0"/>
              <a:t> policy processes and dialogues? </a:t>
            </a:r>
          </a:p>
          <a:p>
            <a:pPr marL="342900" indent="-342900">
              <a:buFont typeface="Arial" panose="020B0604020202020204" pitchFamily="34" charset="0"/>
              <a:buChar char="•"/>
            </a:pPr>
            <a:r>
              <a:rPr lang="en-AU" sz="2000" dirty="0"/>
              <a:t>What is the relationship between </a:t>
            </a:r>
            <a:r>
              <a:rPr lang="en-AU" sz="2000" dirty="0">
                <a:solidFill>
                  <a:srgbClr val="FF0000"/>
                </a:solidFill>
              </a:rPr>
              <a:t>climate-smart </a:t>
            </a:r>
            <a:r>
              <a:rPr lang="en-AU" sz="2000" dirty="0"/>
              <a:t>policy and practice, and how do they influence each other? </a:t>
            </a:r>
          </a:p>
        </p:txBody>
      </p:sp>
      <p:sp>
        <p:nvSpPr>
          <p:cNvPr id="9" name="TextBox 1">
            <a:extLst>
              <a:ext uri="{FF2B5EF4-FFF2-40B4-BE49-F238E27FC236}">
                <a16:creationId xmlns:a16="http://schemas.microsoft.com/office/drawing/2014/main" id="{4305EBE4-D4AE-4BB5-9D3D-2FB256DF391D}"/>
              </a:ext>
            </a:extLst>
          </p:cNvPr>
          <p:cNvSpPr txBox="1">
            <a:spLocks noChangeArrowheads="1"/>
          </p:cNvSpPr>
          <p:nvPr/>
        </p:nvSpPr>
        <p:spPr bwMode="auto">
          <a:xfrm>
            <a:off x="900000" y="396000"/>
            <a:ext cx="8604250" cy="512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1148" rIns="82296" bIns="41148">
            <a:spAutoFit/>
          </a:bodyPr>
          <a:lstStyle>
            <a:lvl1pPr defTabSz="822325">
              <a:defRPr>
                <a:solidFill>
                  <a:schemeClr val="tx1"/>
                </a:solidFill>
                <a:latin typeface="Arial" charset="0"/>
                <a:ea typeface="MS PGothic" charset="0"/>
                <a:cs typeface="MS PGothic" charset="0"/>
              </a:defRPr>
            </a:lvl1pPr>
            <a:lvl2pPr marL="742950" indent="-285750" defTabSz="822325">
              <a:defRPr>
                <a:solidFill>
                  <a:schemeClr val="tx1"/>
                </a:solidFill>
                <a:latin typeface="Arial" charset="0"/>
                <a:ea typeface="MS PGothic" charset="0"/>
                <a:cs typeface="MS PGothic" charset="0"/>
              </a:defRPr>
            </a:lvl2pPr>
            <a:lvl3pPr marL="1143000" indent="-228600" defTabSz="822325">
              <a:defRPr>
                <a:solidFill>
                  <a:schemeClr val="tx1"/>
                </a:solidFill>
                <a:latin typeface="Arial" charset="0"/>
                <a:ea typeface="MS PGothic" charset="0"/>
                <a:cs typeface="MS PGothic" charset="0"/>
              </a:defRPr>
            </a:lvl3pPr>
            <a:lvl4pPr marL="1600200" indent="-228600" defTabSz="822325">
              <a:defRPr>
                <a:solidFill>
                  <a:schemeClr val="tx1"/>
                </a:solidFill>
                <a:latin typeface="Arial" charset="0"/>
                <a:ea typeface="MS PGothic" charset="0"/>
                <a:cs typeface="MS PGothic" charset="0"/>
              </a:defRPr>
            </a:lvl4pPr>
            <a:lvl5pPr marL="2057400" indent="-228600" defTabSz="822325">
              <a:defRPr>
                <a:solidFill>
                  <a:schemeClr val="tx1"/>
                </a:solidFill>
                <a:latin typeface="Arial" charset="0"/>
                <a:ea typeface="MS PGothic" charset="0"/>
                <a:cs typeface="MS PGothic" charset="0"/>
              </a:defRPr>
            </a:lvl5pPr>
            <a:lvl6pPr marL="2514600" indent="-228600" defTabSz="822325"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822325"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822325"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822325"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2800" b="1" dirty="0"/>
              <a:t>In this presentation…</a:t>
            </a:r>
            <a:endParaRPr lang="en-GB" sz="28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a:extLst>
              <a:ext uri="{FF2B5EF4-FFF2-40B4-BE49-F238E27FC236}">
                <a16:creationId xmlns:a16="http://schemas.microsoft.com/office/drawing/2014/main" id="{A9C0DBEE-0EED-4259-B734-2ACDEE69AB0C}"/>
              </a:ext>
            </a:extLst>
          </p:cNvPr>
          <p:cNvSpPr>
            <a:spLocks noGrp="1"/>
          </p:cNvSpPr>
          <p:nvPr>
            <p:ph idx="4294967295"/>
          </p:nvPr>
        </p:nvSpPr>
        <p:spPr bwMode="auto">
          <a:xfrm>
            <a:off x="2455864" y="1987551"/>
            <a:ext cx="8104632" cy="3876675"/>
          </a:xfrm>
          <a:prstGeom prst="rect">
            <a:avLst/>
          </a:prstGeom>
        </p:spPr>
        <p:txBody>
          <a:bodyPr vert="horz" wrap="square" lIns="91440" tIns="45720" rIns="91440" bIns="45720" numCol="1" anchor="t" anchorCtr="0" compatLnSpc="1">
            <a:prstTxWarp prst="textNoShape">
              <a:avLst/>
            </a:prstTxWarp>
          </a:bodyPr>
          <a:lstStyle/>
          <a:p>
            <a:pPr marL="0" indent="0">
              <a:lnSpc>
                <a:spcPts val="3375"/>
              </a:lnSpc>
              <a:buNone/>
              <a:defRPr/>
            </a:pPr>
            <a:r>
              <a:rPr lang="en-US" altLang="x-none" sz="2400" b="1" i="1" dirty="0">
                <a:solidFill>
                  <a:schemeClr val="bg2"/>
                </a:solidFill>
                <a:ea typeface="ＭＳ Ｐゴシック" charset="-128"/>
              </a:rPr>
              <a:t>Developed countries</a:t>
            </a:r>
            <a:r>
              <a:rPr lang="en-US" altLang="x-none" sz="2400" dirty="0">
                <a:solidFill>
                  <a:schemeClr val="bg2"/>
                </a:solidFill>
                <a:ea typeface="ＭＳ Ｐゴシック" charset="-128"/>
              </a:rPr>
              <a:t> </a:t>
            </a:r>
            <a:r>
              <a:rPr lang="en-US" altLang="x-none" sz="2400" i="1" dirty="0">
                <a:solidFill>
                  <a:schemeClr val="bg2"/>
                </a:solidFill>
                <a:ea typeface="ＭＳ Ｐゴシック" charset="-128"/>
              </a:rPr>
              <a:t>should provide at least </a:t>
            </a:r>
            <a:r>
              <a:rPr lang="en-US" altLang="x-none" sz="2400" b="1" dirty="0">
                <a:solidFill>
                  <a:schemeClr val="bg2"/>
                </a:solidFill>
                <a:ea typeface="ＭＳ Ｐゴシック" charset="-128"/>
              </a:rPr>
              <a:t> </a:t>
            </a:r>
          </a:p>
          <a:p>
            <a:pPr>
              <a:lnSpc>
                <a:spcPts val="3375"/>
              </a:lnSpc>
              <a:buFont typeface="Wingdings" charset="2"/>
              <a:buChar char="ü"/>
              <a:defRPr/>
            </a:pPr>
            <a:r>
              <a:rPr lang="en-US" altLang="x-none" sz="2400" b="1" dirty="0">
                <a:solidFill>
                  <a:srgbClr val="FF0000"/>
                </a:solidFill>
                <a:ea typeface="ＭＳ Ｐゴシック" charset="-128"/>
              </a:rPr>
              <a:t>$100 billion per year</a:t>
            </a:r>
            <a:r>
              <a:rPr lang="en-US" altLang="x-none" sz="2400" dirty="0">
                <a:solidFill>
                  <a:srgbClr val="FF0000"/>
                </a:solidFill>
                <a:ea typeface="ＭＳ Ｐゴシック" charset="-128"/>
              </a:rPr>
              <a:t> </a:t>
            </a:r>
          </a:p>
          <a:p>
            <a:pPr marL="0" indent="0">
              <a:lnSpc>
                <a:spcPts val="3375"/>
              </a:lnSpc>
              <a:buNone/>
              <a:defRPr/>
            </a:pPr>
            <a:r>
              <a:rPr lang="en-US" altLang="x-none" sz="2400" dirty="0">
                <a:solidFill>
                  <a:schemeClr val="bg2"/>
                </a:solidFill>
                <a:ea typeface="ＭＳ Ｐゴシック" charset="-128"/>
              </a:rPr>
              <a:t>	to assist developing countries up to 2020 </a:t>
            </a:r>
          </a:p>
          <a:p>
            <a:pPr>
              <a:lnSpc>
                <a:spcPts val="3375"/>
              </a:lnSpc>
              <a:buFont typeface="Wingdings" charset="2"/>
              <a:buChar char="ü"/>
              <a:defRPr/>
            </a:pPr>
            <a:r>
              <a:rPr lang="en-US" altLang="x-none" sz="2400" b="1" dirty="0">
                <a:solidFill>
                  <a:srgbClr val="FF0000"/>
                </a:solidFill>
                <a:ea typeface="ＭＳ Ｐゴシック" charset="-128"/>
              </a:rPr>
              <a:t>for both mitigation and adaptation</a:t>
            </a:r>
            <a:br>
              <a:rPr lang="en-US" altLang="x-none" sz="2400" dirty="0">
                <a:solidFill>
                  <a:srgbClr val="FF0000"/>
                </a:solidFill>
                <a:ea typeface="ＭＳ Ｐゴシック" charset="-128"/>
              </a:rPr>
            </a:br>
            <a:r>
              <a:rPr lang="en-US" altLang="x-none" sz="2400" dirty="0">
                <a:solidFill>
                  <a:schemeClr val="bg2"/>
                </a:solidFill>
                <a:ea typeface="ＭＳ Ｐゴシック" charset="-128"/>
              </a:rPr>
              <a:t>	</a:t>
            </a:r>
          </a:p>
          <a:p>
            <a:pPr marL="0" indent="0">
              <a:lnSpc>
                <a:spcPts val="3375"/>
              </a:lnSpc>
              <a:buNone/>
              <a:defRPr/>
            </a:pPr>
            <a:r>
              <a:rPr lang="en-US" altLang="x-none" sz="2400" i="1" dirty="0">
                <a:solidFill>
                  <a:schemeClr val="bg2"/>
                </a:solidFill>
                <a:ea typeface="ＭＳ Ｐゴシック" charset="-128"/>
              </a:rPr>
              <a:t>Ambition to be raised in 2025</a:t>
            </a:r>
          </a:p>
        </p:txBody>
      </p:sp>
      <p:graphicFrame>
        <p:nvGraphicFramePr>
          <p:cNvPr id="23557" name="Object 6"/>
          <p:cNvGraphicFramePr>
            <a:graphicFrameLocks noChangeAspect="1"/>
          </p:cNvGraphicFramePr>
          <p:nvPr>
            <p:extLst>
              <p:ext uri="{D42A27DB-BD31-4B8C-83A1-F6EECF244321}">
                <p14:modId xmlns:p14="http://schemas.microsoft.com/office/powerpoint/2010/main" val="3177325217"/>
              </p:ext>
            </p:extLst>
          </p:nvPr>
        </p:nvGraphicFramePr>
        <p:xfrm>
          <a:off x="8256240" y="3899800"/>
          <a:ext cx="2743200" cy="2225675"/>
        </p:xfrm>
        <a:graphic>
          <a:graphicData uri="http://schemas.openxmlformats.org/presentationml/2006/ole">
            <mc:AlternateContent xmlns:mc="http://schemas.openxmlformats.org/markup-compatibility/2006">
              <mc:Choice xmlns:v="urn:schemas-microsoft-com:vml" Requires="v">
                <p:oleObj spid="_x0000_s23651" name="Clip" r:id="rId3" imgW="1113027" imgH="907242" progId="MS_ClipArt_Gallery.2">
                  <p:embed/>
                </p:oleObj>
              </mc:Choice>
              <mc:Fallback>
                <p:oleObj name="Clip" r:id="rId3" imgW="1113027" imgH="907242" progId="MS_ClipArt_Gallery.2">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6240" y="3899800"/>
                        <a:ext cx="2743200" cy="222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 name="Text Box 2">
            <a:extLst>
              <a:ext uri="{FF2B5EF4-FFF2-40B4-BE49-F238E27FC236}">
                <a16:creationId xmlns:a16="http://schemas.microsoft.com/office/drawing/2014/main" id="{35F6A8E8-06FC-4129-AE58-ADB25A6D5B72}"/>
              </a:ext>
            </a:extLst>
          </p:cNvPr>
          <p:cNvSpPr txBox="1">
            <a:spLocks noChangeArrowheads="1"/>
          </p:cNvSpPr>
          <p:nvPr/>
        </p:nvSpPr>
        <p:spPr bwMode="auto">
          <a:xfrm>
            <a:off x="900000" y="396000"/>
            <a:ext cx="8604250" cy="584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7613" tIns="40358" rIns="77613" bIns="40358"/>
          <a:lstStyle>
            <a:lvl1pPr>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1pPr>
            <a:lvl2pPr marL="742950" indent="-28575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2pPr>
            <a:lvl3pPr marL="11430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3pPr>
            <a:lvl4pPr marL="16002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nl-NL" sz="2800" b="1" dirty="0">
                <a:solidFill>
                  <a:srgbClr val="000000"/>
                </a:solidFill>
                <a:cs typeface="Arial" panose="020B0604020202020204" pitchFamily="34" charset="0"/>
              </a:rPr>
              <a:t>A few insights from the Paris Agreement</a:t>
            </a:r>
            <a:endParaRPr lang="en-US" altLang="en-US" sz="2800" b="1" i="1" dirty="0">
              <a:solidFill>
                <a:srgbClr val="000000"/>
              </a:solidFill>
            </a:endParaRPr>
          </a:p>
        </p:txBody>
      </p:sp>
      <p:sp>
        <p:nvSpPr>
          <p:cNvPr id="7" name="Title 2">
            <a:extLst>
              <a:ext uri="{FF2B5EF4-FFF2-40B4-BE49-F238E27FC236}">
                <a16:creationId xmlns:a16="http://schemas.microsoft.com/office/drawing/2014/main" id="{FC997C03-94AC-49F7-B61F-5F92302D4DA2}"/>
              </a:ext>
            </a:extLst>
          </p:cNvPr>
          <p:cNvSpPr txBox="1">
            <a:spLocks/>
          </p:cNvSpPr>
          <p:nvPr/>
        </p:nvSpPr>
        <p:spPr>
          <a:xfrm>
            <a:off x="1587657" y="1124744"/>
            <a:ext cx="5660471" cy="483518"/>
          </a:xfrm>
          <a:prstGeom prst="rect">
            <a:avLst/>
          </a:prstGeom>
        </p:spPr>
        <p:txBody>
          <a:bodyPr>
            <a:normAutofit/>
          </a:bodyPr>
          <a:lstStyle>
            <a:lvl1pPr defTabSz="457200">
              <a:defRPr>
                <a:solidFill>
                  <a:schemeClr val="tx1"/>
                </a:solidFill>
                <a:latin typeface="Arial" charset="0"/>
                <a:ea typeface="MS PGothic" charset="0"/>
                <a:cs typeface="MS PGothic" charset="0"/>
              </a:defRPr>
            </a:lvl1pPr>
            <a:lvl2pPr marL="742950" indent="-285750" defTabSz="457200">
              <a:defRPr>
                <a:solidFill>
                  <a:schemeClr val="tx1"/>
                </a:solidFill>
                <a:latin typeface="Arial" charset="0"/>
                <a:ea typeface="MS PGothic" charset="0"/>
                <a:cs typeface="MS PGothic" charset="0"/>
              </a:defRPr>
            </a:lvl2pPr>
            <a:lvl3pPr marL="1143000" indent="-228600" defTabSz="457200">
              <a:defRPr>
                <a:solidFill>
                  <a:schemeClr val="tx1"/>
                </a:solidFill>
                <a:latin typeface="Arial" charset="0"/>
                <a:ea typeface="MS PGothic" charset="0"/>
                <a:cs typeface="MS PGothic" charset="0"/>
              </a:defRPr>
            </a:lvl3pPr>
            <a:lvl4pPr marL="1600200" indent="-228600" defTabSz="457200">
              <a:defRPr>
                <a:solidFill>
                  <a:schemeClr val="tx1"/>
                </a:solidFill>
                <a:latin typeface="Arial" charset="0"/>
                <a:ea typeface="MS PGothic" charset="0"/>
                <a:cs typeface="MS PGothic" charset="0"/>
              </a:defRPr>
            </a:lvl4pPr>
            <a:lvl5pPr marL="2057400" indent="-228600" defTabSz="4572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2000" b="1" kern="0" dirty="0">
                <a:ea typeface="ＭＳ Ｐゴシック" panose="020B0600070205080204" pitchFamily="34" charset="-128"/>
              </a:rPr>
              <a:t>Big financial commitments</a:t>
            </a:r>
            <a:endParaRPr lang="en-US" sz="2300" b="1" dirty="0">
              <a:solidFill>
                <a:srgbClr val="262626"/>
              </a:solidFill>
            </a:endParaRPr>
          </a:p>
        </p:txBody>
      </p:sp>
      <p:pic>
        <p:nvPicPr>
          <p:cNvPr id="9" name="image96.png">
            <a:extLst>
              <a:ext uri="{FF2B5EF4-FFF2-40B4-BE49-F238E27FC236}">
                <a16:creationId xmlns:a16="http://schemas.microsoft.com/office/drawing/2014/main" id="{14837295-C253-48DE-92E7-17D31537FB82}"/>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7368" y="1196752"/>
            <a:ext cx="775245" cy="1253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Line 3"/>
          <p:cNvSpPr>
            <a:spLocks noChangeShapeType="1"/>
          </p:cNvSpPr>
          <p:nvPr/>
        </p:nvSpPr>
        <p:spPr bwMode="auto">
          <a:xfrm flipV="1">
            <a:off x="2692846" y="2852937"/>
            <a:ext cx="7975154" cy="45839"/>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nl-NL"/>
          </a:p>
        </p:txBody>
      </p:sp>
      <p:sp>
        <p:nvSpPr>
          <p:cNvPr id="4099" name="Rectangle 7"/>
          <p:cNvSpPr>
            <a:spLocks noChangeArrowheads="1"/>
          </p:cNvSpPr>
          <p:nvPr/>
        </p:nvSpPr>
        <p:spPr bwMode="auto">
          <a:xfrm>
            <a:off x="2639616" y="1988840"/>
            <a:ext cx="8028384" cy="452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296" tIns="41148" rIns="82296" bIns="41148">
            <a:spAutoFit/>
          </a:bodyPr>
          <a:lstStyle/>
          <a:p>
            <a:pPr defTabSz="822325" eaLnBrk="1" hangingPunct="1"/>
            <a:r>
              <a:rPr lang="fr-FR" sz="2400" b="1" dirty="0" err="1">
                <a:solidFill>
                  <a:schemeClr val="tx2"/>
                </a:solidFill>
                <a:latin typeface="Helvetica" charset="0"/>
              </a:rPr>
              <a:t>Connecting</a:t>
            </a:r>
            <a:r>
              <a:rPr lang="fr-FR" sz="2400" b="1" dirty="0">
                <a:solidFill>
                  <a:schemeClr val="tx2"/>
                </a:solidFill>
                <a:latin typeface="Helvetica" charset="0"/>
              </a:rPr>
              <a:t> global </a:t>
            </a:r>
            <a:r>
              <a:rPr lang="fr-FR" sz="2400" b="1" dirty="0" err="1">
                <a:solidFill>
                  <a:schemeClr val="tx2"/>
                </a:solidFill>
                <a:latin typeface="Helvetica" charset="0"/>
              </a:rPr>
              <a:t>processes</a:t>
            </a:r>
            <a:r>
              <a:rPr lang="fr-FR" sz="2400" b="1" dirty="0">
                <a:solidFill>
                  <a:schemeClr val="tx2"/>
                </a:solidFill>
                <a:latin typeface="Helvetica" charset="0"/>
              </a:rPr>
              <a:t> to national engagement  </a:t>
            </a:r>
          </a:p>
        </p:txBody>
      </p:sp>
      <p:pic>
        <p:nvPicPr>
          <p:cNvPr id="5" name="Afbeelding 4">
            <a:extLst>
              <a:ext uri="{FF2B5EF4-FFF2-40B4-BE49-F238E27FC236}">
                <a16:creationId xmlns:a16="http://schemas.microsoft.com/office/drawing/2014/main" id="{AA1F7C44-9165-0B41-B399-5605075001E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39616" y="3068976"/>
            <a:ext cx="2088232" cy="927175"/>
          </a:xfrm>
          <a:prstGeom prst="rect">
            <a:avLst/>
          </a:prstGeom>
        </p:spPr>
      </p:pic>
    </p:spTree>
    <p:extLst>
      <p:ext uri="{BB962C8B-B14F-4D97-AF65-F5344CB8AC3E}">
        <p14:creationId xmlns:p14="http://schemas.microsoft.com/office/powerpoint/2010/main" val="42590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noChangeArrowheads="1"/>
          </p:cNvSpPr>
          <p:nvPr>
            <p:ph idx="4294967295"/>
          </p:nvPr>
        </p:nvSpPr>
        <p:spPr bwMode="auto">
          <a:xfrm>
            <a:off x="921991" y="2780779"/>
            <a:ext cx="10286577" cy="33845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120000"/>
              </a:lnSpc>
              <a:buNone/>
            </a:pPr>
            <a:r>
              <a:rPr lang="en-GB" sz="1800" dirty="0">
                <a:latin typeface="Arial" charset="0"/>
                <a:ea typeface="MS PGothic" charset="0"/>
                <a:cs typeface="Arial" charset="0"/>
              </a:rPr>
              <a:t>Our overall focus is to promote that </a:t>
            </a:r>
            <a:r>
              <a:rPr lang="en-GB" sz="1800" dirty="0">
                <a:solidFill>
                  <a:srgbClr val="000000"/>
                </a:solidFill>
                <a:latin typeface="Arial" charset="0"/>
                <a:ea typeface="MS PGothic" charset="0"/>
                <a:cs typeface="Arial" charset="0"/>
              </a:rPr>
              <a:t>the </a:t>
            </a:r>
            <a:r>
              <a:rPr lang="en-GB" sz="1800" i="1" dirty="0">
                <a:solidFill>
                  <a:srgbClr val="000000"/>
                </a:solidFill>
                <a:latin typeface="Arial" charset="0"/>
                <a:ea typeface="MS PGothic" charset="0"/>
                <a:cs typeface="Arial" charset="0"/>
              </a:rPr>
              <a:t>needs of the most vulnerable people </a:t>
            </a:r>
            <a:r>
              <a:rPr lang="en-GB" sz="1800" dirty="0">
                <a:solidFill>
                  <a:srgbClr val="000000"/>
                </a:solidFill>
                <a:latin typeface="Arial" charset="0"/>
                <a:ea typeface="MS PGothic" charset="0"/>
                <a:cs typeface="Arial" charset="0"/>
              </a:rPr>
              <a:t>(not just countries) are addressed in the implementation of the Paris Agreement through specific recognition in the NDCs, NAPs and future outcomes of the UNFCCC COP processes.</a:t>
            </a:r>
          </a:p>
          <a:p>
            <a:pPr marL="0" indent="0">
              <a:lnSpc>
                <a:spcPct val="120000"/>
              </a:lnSpc>
              <a:buNone/>
            </a:pPr>
            <a:endParaRPr lang="en-GB" sz="1800" dirty="0">
              <a:solidFill>
                <a:srgbClr val="000000"/>
              </a:solidFill>
              <a:latin typeface="Arial" charset="0"/>
              <a:ea typeface="MS PGothic" charset="0"/>
              <a:cs typeface="Arial" charset="0"/>
            </a:endParaRPr>
          </a:p>
          <a:p>
            <a:pPr marL="0" indent="0">
              <a:lnSpc>
                <a:spcPct val="120000"/>
              </a:lnSpc>
              <a:buNone/>
            </a:pPr>
            <a:r>
              <a:rPr lang="en-AU" sz="1800" dirty="0">
                <a:solidFill>
                  <a:srgbClr val="000000"/>
                </a:solidFill>
                <a:latin typeface="Arial" charset="0"/>
                <a:ea typeface="MS PGothic" charset="0"/>
                <a:cs typeface="Arial" charset="0"/>
              </a:rPr>
              <a:t>We do </a:t>
            </a:r>
            <a:r>
              <a:rPr lang="en-GB" sz="1800" dirty="0">
                <a:solidFill>
                  <a:srgbClr val="000000"/>
                </a:solidFill>
                <a:latin typeface="Arial" charset="0"/>
                <a:ea typeface="MS PGothic" charset="0"/>
                <a:cs typeface="Arial" charset="0"/>
              </a:rPr>
              <a:t>so by </a:t>
            </a:r>
            <a:r>
              <a:rPr lang="en-GB" sz="1800" i="1" dirty="0">
                <a:solidFill>
                  <a:srgbClr val="000000"/>
                </a:solidFill>
                <a:latin typeface="Arial" charset="0"/>
                <a:ea typeface="MS PGothic" charset="0"/>
                <a:cs typeface="Arial" charset="0"/>
              </a:rPr>
              <a:t>engaging with national government </a:t>
            </a:r>
            <a:r>
              <a:rPr lang="en-GB" sz="1800" dirty="0">
                <a:solidFill>
                  <a:srgbClr val="000000"/>
                </a:solidFill>
                <a:latin typeface="Arial" charset="0"/>
                <a:ea typeface="MS PGothic" charset="0"/>
                <a:cs typeface="Arial" charset="0"/>
              </a:rPr>
              <a:t>agencies and other stakeholders responsible for updating the NDCs, NAP and Climate Legislation, and support with defining the priorities in the national adaptation planning (see next slide)</a:t>
            </a:r>
          </a:p>
        </p:txBody>
      </p:sp>
      <p:pic>
        <p:nvPicPr>
          <p:cNvPr id="25604" name="Picture 8" descr="Image result for ifrc red cross logo"/>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256241" y="1268760"/>
            <a:ext cx="2642418" cy="1296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2">
            <a:extLst>
              <a:ext uri="{FF2B5EF4-FFF2-40B4-BE49-F238E27FC236}">
                <a16:creationId xmlns:a16="http://schemas.microsoft.com/office/drawing/2014/main" id="{6B3E1F66-CD4C-46CB-A5FB-7CE956E0F758}"/>
              </a:ext>
            </a:extLst>
          </p:cNvPr>
          <p:cNvSpPr txBox="1">
            <a:spLocks noChangeArrowheads="1"/>
          </p:cNvSpPr>
          <p:nvPr/>
        </p:nvSpPr>
        <p:spPr bwMode="auto">
          <a:xfrm>
            <a:off x="900000" y="396000"/>
            <a:ext cx="8604250" cy="584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7613" tIns="40358" rIns="77613" bIns="40358"/>
          <a:lstStyle>
            <a:lvl1pPr>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1pPr>
            <a:lvl2pPr marL="742950" indent="-28575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2pPr>
            <a:lvl3pPr marL="11430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3pPr>
            <a:lvl4pPr marL="16002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nl-NL" sz="2800" b="1" dirty="0">
                <a:solidFill>
                  <a:srgbClr val="000000"/>
                </a:solidFill>
                <a:cs typeface="Arial" panose="020B0604020202020204" pitchFamily="34" charset="0"/>
              </a:rPr>
              <a:t>How to translate Paris Agreement ambitions to national action?</a:t>
            </a:r>
            <a:endParaRPr lang="en-US" altLang="en-US" sz="2800" b="1" i="1"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33ED4D-20CD-4226-A28E-715DB3DEC203}"/>
              </a:ext>
            </a:extLst>
          </p:cNvPr>
          <p:cNvSpPr>
            <a:spLocks noChangeArrowheads="1"/>
          </p:cNvSpPr>
          <p:nvPr/>
        </p:nvSpPr>
        <p:spPr bwMode="auto">
          <a:xfrm>
            <a:off x="1774825" y="2725067"/>
            <a:ext cx="8553450" cy="3224213"/>
          </a:xfrm>
          <a:prstGeom prst="rect">
            <a:avLst/>
          </a:prstGeom>
          <a:solidFill>
            <a:schemeClr val="bg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Aft>
                <a:spcPts val="900"/>
              </a:spcAft>
              <a:buFont typeface="Arial" panose="020B0604020202020204" pitchFamily="34" charset="0"/>
              <a:buChar char="•"/>
              <a:defRPr/>
            </a:pPr>
            <a:r>
              <a:rPr lang="en-US" altLang="en-US" sz="2800" dirty="0">
                <a:latin typeface="+mj-lt"/>
                <a:ea typeface="ヒラギノ角ゴ Pro W3" pitchFamily="1" charset="-128"/>
              </a:rPr>
              <a:t>Governments are making plans and budgets for how to adapt to a changing climate – but there is a risk that the adaptation needs of vulnerable people are not adequately considered</a:t>
            </a:r>
            <a:endParaRPr lang="en-US" altLang="en-US" sz="2800" b="1" dirty="0">
              <a:latin typeface="+mj-lt"/>
              <a:ea typeface="ヒラギノ角ゴ Pro W3" pitchFamily="1" charset="-128"/>
            </a:endParaRPr>
          </a:p>
          <a:p>
            <a:pPr eaLnBrk="1" hangingPunct="1">
              <a:spcAft>
                <a:spcPts val="900"/>
              </a:spcAft>
              <a:buFont typeface="Arial" panose="020B0604020202020204" pitchFamily="34" charset="0"/>
              <a:buChar char="•"/>
              <a:defRPr/>
            </a:pPr>
            <a:r>
              <a:rPr lang="en-US" altLang="en-US" sz="2800" dirty="0">
                <a:latin typeface="+mj-lt"/>
                <a:ea typeface="ヒラギノ角ゴ Pro W3" pitchFamily="1" charset="-128"/>
              </a:rPr>
              <a:t>National Societies, with their local experience, are </a:t>
            </a:r>
            <a:r>
              <a:rPr lang="en-US" altLang="en-US" sz="2800" i="1" dirty="0">
                <a:latin typeface="+mj-lt"/>
                <a:ea typeface="ヒラギノ角ゴ Pro W3" pitchFamily="1" charset="-128"/>
              </a:rPr>
              <a:t>best placed to advocate for adaptation needs of the most vulnerable people</a:t>
            </a:r>
          </a:p>
        </p:txBody>
      </p:sp>
      <p:sp>
        <p:nvSpPr>
          <p:cNvPr id="14" name="Text Box 2">
            <a:extLst>
              <a:ext uri="{FF2B5EF4-FFF2-40B4-BE49-F238E27FC236}">
                <a16:creationId xmlns:a16="http://schemas.microsoft.com/office/drawing/2014/main" id="{FCBA6ABA-EA16-478C-BE9C-0FA980CBA721}"/>
              </a:ext>
            </a:extLst>
          </p:cNvPr>
          <p:cNvSpPr txBox="1">
            <a:spLocks noChangeArrowheads="1"/>
          </p:cNvSpPr>
          <p:nvPr/>
        </p:nvSpPr>
        <p:spPr bwMode="auto">
          <a:xfrm>
            <a:off x="900000" y="396000"/>
            <a:ext cx="86042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7613" tIns="40358" rIns="77613" bIns="40358"/>
          <a:lstStyle>
            <a:lvl1pPr>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sz="2400">
                <a:solidFill>
                  <a:schemeClr val="tx1"/>
                </a:solidFill>
                <a:latin typeface="Arial" panose="020B0604020202020204" pitchFamily="34" charset="0"/>
                <a:ea typeface="MS PGothic" panose="020B0600070205080204" pitchFamily="34" charset="-128"/>
              </a:defRPr>
            </a:lvl1pPr>
            <a:lvl2pPr marL="742950" indent="-28575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sz="2400">
                <a:solidFill>
                  <a:schemeClr val="tx1"/>
                </a:solidFill>
                <a:latin typeface="Arial" panose="020B0604020202020204" pitchFamily="34" charset="0"/>
                <a:ea typeface="MS PGothic" panose="020B0600070205080204" pitchFamily="34" charset="-128"/>
              </a:defRPr>
            </a:lvl3pPr>
            <a:lvl4pPr marL="16002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sz="2400">
                <a:solidFill>
                  <a:schemeClr val="tx1"/>
                </a:solidFill>
                <a:latin typeface="Arial" panose="020B0604020202020204" pitchFamily="34" charset="0"/>
                <a:ea typeface="MS PGothic" panose="020B0600070205080204" pitchFamily="34" charset="-128"/>
              </a:defRPr>
            </a:lvl4pPr>
            <a:lvl5pPr marL="20574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dirty="0">
                <a:solidFill>
                  <a:srgbClr val="000000"/>
                </a:solidFill>
              </a:rPr>
              <a:t>Why engage in adaptation planning?</a:t>
            </a:r>
            <a:endParaRPr lang="en-US" altLang="en-US" sz="2800" b="1" i="1"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18CCD-3CF2-4C94-9838-1F49CB9C63FB}"/>
              </a:ext>
            </a:extLst>
          </p:cNvPr>
          <p:cNvSpPr>
            <a:spLocks noGrp="1"/>
          </p:cNvSpPr>
          <p:nvPr>
            <p:ph type="title" idx="4294967295"/>
          </p:nvPr>
        </p:nvSpPr>
        <p:spPr>
          <a:xfrm>
            <a:off x="407368" y="145803"/>
            <a:ext cx="9660496" cy="618901"/>
          </a:xfrm>
          <a:prstGeom prst="rect">
            <a:avLst/>
          </a:prstGeom>
        </p:spPr>
        <p:txBody>
          <a:bodyPr/>
          <a:lstStyle/>
          <a:p>
            <a:pPr algn="l" eaLnBrk="1" hangingPunct="1">
              <a:spcBef>
                <a:spcPts val="0"/>
              </a:spcBef>
              <a:spcAft>
                <a:spcPts val="0"/>
              </a:spcAft>
            </a:pPr>
            <a:r>
              <a:rPr lang="en-US" sz="2800" b="1" kern="1200" dirty="0">
                <a:solidFill>
                  <a:srgbClr val="000000"/>
                </a:solidFill>
                <a:latin typeface="Arial" panose="020B0604020202020204" pitchFamily="34" charset="0"/>
                <a:cs typeface="MS PGothic" panose="020B0600070205080204" pitchFamily="34" charset="-128"/>
              </a:rPr>
              <a:t>Why engage in adaptation planning?</a:t>
            </a:r>
            <a:endParaRPr lang="en-GB" sz="2800" dirty="0"/>
          </a:p>
        </p:txBody>
      </p:sp>
      <p:sp>
        <p:nvSpPr>
          <p:cNvPr id="3" name="Content Placeholder 2">
            <a:extLst>
              <a:ext uri="{FF2B5EF4-FFF2-40B4-BE49-F238E27FC236}">
                <a16:creationId xmlns:a16="http://schemas.microsoft.com/office/drawing/2014/main" id="{300CDFAB-CD23-4AE0-9EA2-9E6A82FFE35D}"/>
              </a:ext>
            </a:extLst>
          </p:cNvPr>
          <p:cNvSpPr>
            <a:spLocks noGrp="1"/>
          </p:cNvSpPr>
          <p:nvPr>
            <p:ph idx="4294967295"/>
          </p:nvPr>
        </p:nvSpPr>
        <p:spPr>
          <a:xfrm>
            <a:off x="263352" y="1196752"/>
            <a:ext cx="8280920" cy="5184576"/>
          </a:xfrm>
          <a:prstGeom prst="rect">
            <a:avLst/>
          </a:prstGeom>
        </p:spPr>
        <p:txBody>
          <a:bodyPr>
            <a:noAutofit/>
          </a:bodyPr>
          <a:lstStyle/>
          <a:p>
            <a:pPr>
              <a:lnSpc>
                <a:spcPct val="120000"/>
              </a:lnSpc>
              <a:buFont typeface="+mj-lt"/>
              <a:buAutoNum type="arabicPeriod"/>
              <a:defRPr/>
            </a:pPr>
            <a:r>
              <a:rPr lang="en-GB" sz="2000" dirty="0">
                <a:ea typeface="ＭＳ Ｐゴシック" panose="020B0600070205080204" pitchFamily="34" charset="-128"/>
              </a:rPr>
              <a:t>Check the </a:t>
            </a:r>
            <a:r>
              <a:rPr lang="en-GB" sz="2000" b="1" dirty="0">
                <a:ea typeface="ＭＳ Ｐゴシック" panose="020B0600070205080204" pitchFamily="34" charset="-128"/>
                <a:hlinkClick r:id="rId3"/>
              </a:rPr>
              <a:t>NDC</a:t>
            </a:r>
            <a:r>
              <a:rPr lang="en-GB" sz="2000" dirty="0">
                <a:ea typeface="ＭＳ Ｐゴシック" panose="020B0600070205080204" pitchFamily="34" charset="-128"/>
                <a:hlinkClick r:id="rId3"/>
              </a:rPr>
              <a:t> </a:t>
            </a:r>
            <a:r>
              <a:rPr lang="en-GB" sz="2000" b="1" dirty="0">
                <a:ea typeface="ＭＳ Ｐゴシック" panose="020B0600070205080204" pitchFamily="34" charset="-128"/>
                <a:hlinkClick r:id="rId3"/>
              </a:rPr>
              <a:t>document</a:t>
            </a:r>
            <a:r>
              <a:rPr lang="en-GB" sz="2000" dirty="0">
                <a:ea typeface="ＭＳ Ｐゴシック" panose="020B0600070205080204" pitchFamily="34" charset="-128"/>
                <a:hlinkClick r:id="rId3"/>
              </a:rPr>
              <a:t> </a:t>
            </a:r>
            <a:r>
              <a:rPr lang="en-GB" sz="2000" dirty="0">
                <a:ea typeface="ＭＳ Ｐゴシック" panose="020B0600070205080204" pitchFamily="34" charset="-128"/>
              </a:rPr>
              <a:t>for your country (check for opportunities for engagement / contribution) </a:t>
            </a:r>
          </a:p>
          <a:p>
            <a:pPr>
              <a:lnSpc>
                <a:spcPct val="120000"/>
              </a:lnSpc>
              <a:buFont typeface="+mj-lt"/>
              <a:buAutoNum type="arabicPeriod"/>
              <a:defRPr/>
            </a:pPr>
            <a:r>
              <a:rPr lang="en-GB" sz="2000" dirty="0">
                <a:ea typeface="ＭＳ Ｐゴシック" panose="020B0600070205080204" pitchFamily="34" charset="-128"/>
              </a:rPr>
              <a:t>Check if a</a:t>
            </a:r>
            <a:r>
              <a:rPr lang="en-GB" sz="2000" b="1" dirty="0">
                <a:ea typeface="ＭＳ Ｐゴシック" panose="020B0600070205080204" pitchFamily="34" charset="-128"/>
              </a:rPr>
              <a:t> National Adaptation Plan</a:t>
            </a:r>
            <a:r>
              <a:rPr lang="en-GB" sz="2000" dirty="0">
                <a:ea typeface="ＭＳ Ｐゴシック" panose="020B0600070205080204" pitchFamily="34" charset="-128"/>
              </a:rPr>
              <a:t> (or similar) is available</a:t>
            </a:r>
          </a:p>
          <a:p>
            <a:pPr>
              <a:lnSpc>
                <a:spcPct val="120000"/>
              </a:lnSpc>
              <a:buFont typeface="+mj-lt"/>
              <a:buAutoNum type="arabicPeriod"/>
              <a:defRPr/>
            </a:pPr>
            <a:r>
              <a:rPr lang="en-GB" sz="2000" dirty="0">
                <a:ea typeface="ＭＳ Ｐゴシック" panose="020B0600070205080204" pitchFamily="34" charset="-128"/>
              </a:rPr>
              <a:t>Compare the </a:t>
            </a:r>
            <a:r>
              <a:rPr lang="en-GB" sz="2000" b="1" dirty="0">
                <a:ea typeface="ＭＳ Ｐゴシック" panose="020B0600070205080204" pitchFamily="34" charset="-128"/>
              </a:rPr>
              <a:t>NAP and NDC </a:t>
            </a:r>
            <a:r>
              <a:rPr lang="en-GB" sz="2000" dirty="0">
                <a:ea typeface="ＭＳ Ｐゴシック" panose="020B0600070205080204" pitchFamily="34" charset="-128"/>
              </a:rPr>
              <a:t>for your country and identify the areas where your National Society can be engaged</a:t>
            </a:r>
            <a:endParaRPr lang="en-GB" sz="2000" b="1" dirty="0">
              <a:ea typeface="ＭＳ Ｐゴシック" panose="020B0600070205080204" pitchFamily="34" charset="-128"/>
            </a:endParaRPr>
          </a:p>
          <a:p>
            <a:pPr>
              <a:lnSpc>
                <a:spcPct val="120000"/>
              </a:lnSpc>
              <a:buFont typeface="+mj-lt"/>
              <a:buAutoNum type="arabicPeriod"/>
              <a:defRPr/>
            </a:pPr>
            <a:r>
              <a:rPr lang="en-GB" sz="2000" dirty="0">
                <a:ea typeface="ＭＳ Ｐゴシック" panose="020B0600070205080204" pitchFamily="34" charset="-128"/>
              </a:rPr>
              <a:t>Convene </a:t>
            </a:r>
            <a:r>
              <a:rPr lang="en-GB" sz="2000" b="1" dirty="0">
                <a:ea typeface="ＭＳ Ｐゴシック" panose="020B0600070205080204" pitchFamily="34" charset="-128"/>
              </a:rPr>
              <a:t>stakeholders meetings </a:t>
            </a:r>
            <a:r>
              <a:rPr lang="en-GB" sz="2000" dirty="0">
                <a:ea typeface="ＭＳ Ｐゴシック" panose="020B0600070205080204" pitchFamily="34" charset="-128"/>
              </a:rPr>
              <a:t>on the implementation of NDC and NAP</a:t>
            </a:r>
          </a:p>
          <a:p>
            <a:pPr>
              <a:lnSpc>
                <a:spcPct val="120000"/>
              </a:lnSpc>
              <a:buFont typeface="+mj-lt"/>
              <a:buAutoNum type="arabicPeriod"/>
              <a:defRPr/>
            </a:pPr>
            <a:r>
              <a:rPr lang="en-GB" sz="2000" dirty="0">
                <a:ea typeface="ＭＳ Ｐゴシック" panose="020B0600070205080204" pitchFamily="34" charset="-128"/>
              </a:rPr>
              <a:t>Investigate opportunities to have a seat on </a:t>
            </a:r>
            <a:r>
              <a:rPr lang="en-GB" sz="2000" b="1" dirty="0">
                <a:ea typeface="ＭＳ Ｐゴシック" panose="020B0600070205080204" pitchFamily="34" charset="-128"/>
              </a:rPr>
              <a:t>committees</a:t>
            </a:r>
            <a:r>
              <a:rPr lang="en-GB" sz="2000" dirty="0">
                <a:ea typeface="ＭＳ Ｐゴシック" panose="020B0600070205080204" pitchFamily="34" charset="-128"/>
              </a:rPr>
              <a:t> dedicated to national climate change issues</a:t>
            </a:r>
            <a:endParaRPr lang="en-US" sz="2000" dirty="0">
              <a:ea typeface="ＭＳ Ｐゴシック" panose="020B0600070205080204" pitchFamily="34" charset="-128"/>
            </a:endParaRPr>
          </a:p>
          <a:p>
            <a:pPr>
              <a:lnSpc>
                <a:spcPct val="120000"/>
              </a:lnSpc>
              <a:buFont typeface="+mj-lt"/>
              <a:buAutoNum type="arabicPeriod"/>
              <a:defRPr/>
            </a:pPr>
            <a:r>
              <a:rPr lang="en-GB" sz="2000" dirty="0">
                <a:ea typeface="ＭＳ Ｐゴシック" panose="020B0600070205080204" pitchFamily="34" charset="-128"/>
              </a:rPr>
              <a:t>Engage in </a:t>
            </a:r>
            <a:r>
              <a:rPr lang="en-GB" sz="2000" b="1" dirty="0">
                <a:ea typeface="ＭＳ Ｐゴシック" panose="020B0600070205080204" pitchFamily="34" charset="-128"/>
              </a:rPr>
              <a:t>mainstreaming disaster risk reduction (DRR) and climate change adaptation (CCA) </a:t>
            </a:r>
            <a:r>
              <a:rPr lang="en-GB" sz="2000" dirty="0">
                <a:ea typeface="ＭＳ Ｐゴシック" panose="020B0600070205080204" pitchFamily="34" charset="-128"/>
              </a:rPr>
              <a:t>and access locally available funds for DRR and CCA work</a:t>
            </a:r>
          </a:p>
          <a:p>
            <a:pPr>
              <a:lnSpc>
                <a:spcPct val="120000"/>
              </a:lnSpc>
              <a:buFont typeface="+mj-lt"/>
              <a:buAutoNum type="arabicPeriod"/>
              <a:defRPr/>
            </a:pPr>
            <a:r>
              <a:rPr lang="en-GB" sz="2000" dirty="0">
                <a:ea typeface="ＭＳ Ｐゴシック" panose="020B0600070205080204" pitchFamily="34" charset="-128"/>
              </a:rPr>
              <a:t>Consistently </a:t>
            </a:r>
            <a:r>
              <a:rPr lang="en-GB" sz="2000" b="1" dirty="0">
                <a:ea typeface="ＭＳ Ｐゴシック" panose="020B0600070205080204" pitchFamily="34" charset="-128"/>
              </a:rPr>
              <a:t>follow up on the stakeholders meeting outcomes </a:t>
            </a:r>
          </a:p>
          <a:p>
            <a:pPr marL="0" indent="0">
              <a:lnSpc>
                <a:spcPct val="120000"/>
              </a:lnSpc>
              <a:buNone/>
              <a:defRPr/>
            </a:pPr>
            <a:endParaRPr lang="en-US" sz="2000" dirty="0">
              <a:ea typeface="ＭＳ Ｐゴシック" panose="020B0600070205080204" pitchFamily="34" charset="-128"/>
            </a:endParaRPr>
          </a:p>
        </p:txBody>
      </p:sp>
      <p:pic>
        <p:nvPicPr>
          <p:cNvPr id="3994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679462">
            <a:off x="8666868" y="1662679"/>
            <a:ext cx="3349405" cy="4514416"/>
          </a:xfrm>
          <a:prstGeom prst="rect">
            <a:avLst/>
          </a:prstGeom>
          <a:noFill/>
          <a:ln>
            <a:noFill/>
          </a:ln>
          <a:effectLst>
            <a:outerShdw blurRad="76200" dist="38100" dir="2700000" algn="tl" rotWithShape="0">
              <a:srgbClr val="000000">
                <a:alpha val="39999"/>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ED1F2-FC43-44EE-A44A-4A5F2B65D57C}"/>
              </a:ext>
            </a:extLst>
          </p:cNvPr>
          <p:cNvSpPr/>
          <p:nvPr/>
        </p:nvSpPr>
        <p:spPr>
          <a:xfrm>
            <a:off x="1559496" y="1395451"/>
            <a:ext cx="9865096" cy="4769854"/>
          </a:xfrm>
          <a:prstGeom prst="rect">
            <a:avLst/>
          </a:prstGeom>
          <a:noFill/>
        </p:spPr>
      </p:sp>
      <p:sp>
        <p:nvSpPr>
          <p:cNvPr id="7" name="Freeform: Shape 6">
            <a:extLst>
              <a:ext uri="{FF2B5EF4-FFF2-40B4-BE49-F238E27FC236}">
                <a16:creationId xmlns:a16="http://schemas.microsoft.com/office/drawing/2014/main" id="{31F047FC-F2B4-424E-81A1-6AFAF48BF20E}"/>
              </a:ext>
            </a:extLst>
          </p:cNvPr>
          <p:cNvSpPr/>
          <p:nvPr/>
        </p:nvSpPr>
        <p:spPr>
          <a:xfrm>
            <a:off x="1393240" y="1385060"/>
            <a:ext cx="2020679" cy="4769853"/>
          </a:xfrm>
          <a:custGeom>
            <a:avLst/>
            <a:gdLst>
              <a:gd name="connsiteX0" fmla="*/ 0 w 2020679"/>
              <a:gd name="connsiteY0" fmla="*/ 202068 h 4769853"/>
              <a:gd name="connsiteX1" fmla="*/ 202068 w 2020679"/>
              <a:gd name="connsiteY1" fmla="*/ 0 h 4769853"/>
              <a:gd name="connsiteX2" fmla="*/ 1818611 w 2020679"/>
              <a:gd name="connsiteY2" fmla="*/ 0 h 4769853"/>
              <a:gd name="connsiteX3" fmla="*/ 2020679 w 2020679"/>
              <a:gd name="connsiteY3" fmla="*/ 202068 h 4769853"/>
              <a:gd name="connsiteX4" fmla="*/ 2020679 w 2020679"/>
              <a:gd name="connsiteY4" fmla="*/ 4567785 h 4769853"/>
              <a:gd name="connsiteX5" fmla="*/ 1818611 w 2020679"/>
              <a:gd name="connsiteY5" fmla="*/ 4769853 h 4769853"/>
              <a:gd name="connsiteX6" fmla="*/ 202068 w 2020679"/>
              <a:gd name="connsiteY6" fmla="*/ 4769853 h 4769853"/>
              <a:gd name="connsiteX7" fmla="*/ 0 w 2020679"/>
              <a:gd name="connsiteY7" fmla="*/ 4567785 h 4769853"/>
              <a:gd name="connsiteX8" fmla="*/ 0 w 2020679"/>
              <a:gd name="connsiteY8" fmla="*/ 202068 h 476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679" h="4769853">
                <a:moveTo>
                  <a:pt x="0" y="202068"/>
                </a:moveTo>
                <a:cubicBezTo>
                  <a:pt x="0" y="90469"/>
                  <a:pt x="90469" y="0"/>
                  <a:pt x="202068" y="0"/>
                </a:cubicBezTo>
                <a:lnTo>
                  <a:pt x="1818611" y="0"/>
                </a:lnTo>
                <a:cubicBezTo>
                  <a:pt x="1930210" y="0"/>
                  <a:pt x="2020679" y="90469"/>
                  <a:pt x="2020679" y="202068"/>
                </a:cubicBezTo>
                <a:lnTo>
                  <a:pt x="2020679" y="4567785"/>
                </a:lnTo>
                <a:cubicBezTo>
                  <a:pt x="2020679" y="4679384"/>
                  <a:pt x="1930210" y="4769853"/>
                  <a:pt x="1818611" y="4769853"/>
                </a:cubicBezTo>
                <a:lnTo>
                  <a:pt x="202068" y="4769853"/>
                </a:lnTo>
                <a:cubicBezTo>
                  <a:pt x="90469" y="4769853"/>
                  <a:pt x="0" y="4679384"/>
                  <a:pt x="0" y="4567785"/>
                </a:cubicBezTo>
                <a:lnTo>
                  <a:pt x="0" y="202068"/>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128016" tIns="2035957" rIns="128016" bIns="1081987"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0000"/>
                </a:solidFill>
              </a:rPr>
              <a:t>Building codes</a:t>
            </a:r>
            <a:endParaRPr lang="en-GB" sz="1800" kern="1200" dirty="0">
              <a:solidFill>
                <a:srgbClr val="000000"/>
              </a:solidFill>
            </a:endParaRPr>
          </a:p>
        </p:txBody>
      </p:sp>
      <p:sp>
        <p:nvSpPr>
          <p:cNvPr id="8" name="Oval 7">
            <a:extLst>
              <a:ext uri="{FF2B5EF4-FFF2-40B4-BE49-F238E27FC236}">
                <a16:creationId xmlns:a16="http://schemas.microsoft.com/office/drawing/2014/main" id="{E9727E33-1A1D-4768-981C-D136D4497520}"/>
              </a:ext>
            </a:extLst>
          </p:cNvPr>
          <p:cNvSpPr/>
          <p:nvPr/>
        </p:nvSpPr>
        <p:spPr>
          <a:xfrm>
            <a:off x="1487577" y="1682735"/>
            <a:ext cx="1523646" cy="1588361"/>
          </a:xfrm>
          <a:prstGeom prst="ellipse">
            <a:avLst/>
          </a:prstGeom>
          <a:blipFill>
            <a:blip r:embed="rId3" cstate="email">
              <a:extLst>
                <a:ext uri="{28A0092B-C50C-407E-A947-70E740481C1C}">
                  <a14:useLocalDpi xmlns:a14="http://schemas.microsoft.com/office/drawing/2010/main" val="0"/>
                </a:ext>
              </a:extLst>
            </a:blip>
            <a:srcRect/>
            <a:stretch>
              <a:fillRect l="-24000" r="-24000"/>
            </a:stretch>
          </a:blipFill>
        </p:spPr>
        <p:style>
          <a:lnRef idx="0">
            <a:schemeClr val="lt1">
              <a:hueOff val="0"/>
              <a:satOff val="0"/>
              <a:lumOff val="0"/>
              <a:alphaOff val="0"/>
            </a:schemeClr>
          </a:lnRef>
          <a:fillRef idx="1">
            <a:scrgbClr r="0" g="0" b="0"/>
          </a:fillRef>
          <a:effectRef idx="3">
            <a:schemeClr val="accent5">
              <a:tint val="50000"/>
              <a:hueOff val="0"/>
              <a:satOff val="0"/>
              <a:lumOff val="0"/>
              <a:alphaOff val="0"/>
            </a:schemeClr>
          </a:effectRef>
          <a:fontRef idx="minor">
            <a:schemeClr val="lt1">
              <a:hueOff val="0"/>
              <a:satOff val="0"/>
              <a:lumOff val="0"/>
              <a:alphaOff val="0"/>
            </a:schemeClr>
          </a:fontRef>
        </p:style>
      </p:sp>
      <p:sp>
        <p:nvSpPr>
          <p:cNvPr id="9" name="Freeform: Shape 8">
            <a:extLst>
              <a:ext uri="{FF2B5EF4-FFF2-40B4-BE49-F238E27FC236}">
                <a16:creationId xmlns:a16="http://schemas.microsoft.com/office/drawing/2014/main" id="{695A971B-B968-4210-95A1-8387574F9C84}"/>
              </a:ext>
            </a:extLst>
          </p:cNvPr>
          <p:cNvSpPr/>
          <p:nvPr/>
        </p:nvSpPr>
        <p:spPr>
          <a:xfrm>
            <a:off x="3266548" y="1395451"/>
            <a:ext cx="1903148" cy="4769853"/>
          </a:xfrm>
          <a:custGeom>
            <a:avLst/>
            <a:gdLst>
              <a:gd name="connsiteX0" fmla="*/ 0 w 1903148"/>
              <a:gd name="connsiteY0" fmla="*/ 190315 h 4769853"/>
              <a:gd name="connsiteX1" fmla="*/ 190315 w 1903148"/>
              <a:gd name="connsiteY1" fmla="*/ 0 h 4769853"/>
              <a:gd name="connsiteX2" fmla="*/ 1712833 w 1903148"/>
              <a:gd name="connsiteY2" fmla="*/ 0 h 4769853"/>
              <a:gd name="connsiteX3" fmla="*/ 1903148 w 1903148"/>
              <a:gd name="connsiteY3" fmla="*/ 190315 h 4769853"/>
              <a:gd name="connsiteX4" fmla="*/ 1903148 w 1903148"/>
              <a:gd name="connsiteY4" fmla="*/ 4579538 h 4769853"/>
              <a:gd name="connsiteX5" fmla="*/ 1712833 w 1903148"/>
              <a:gd name="connsiteY5" fmla="*/ 4769853 h 4769853"/>
              <a:gd name="connsiteX6" fmla="*/ 190315 w 1903148"/>
              <a:gd name="connsiteY6" fmla="*/ 4769853 h 4769853"/>
              <a:gd name="connsiteX7" fmla="*/ 0 w 1903148"/>
              <a:gd name="connsiteY7" fmla="*/ 4579538 h 4769853"/>
              <a:gd name="connsiteX8" fmla="*/ 0 w 1903148"/>
              <a:gd name="connsiteY8" fmla="*/ 190315 h 476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148" h="4769853">
                <a:moveTo>
                  <a:pt x="0" y="190315"/>
                </a:moveTo>
                <a:cubicBezTo>
                  <a:pt x="0" y="85207"/>
                  <a:pt x="85207" y="0"/>
                  <a:pt x="190315" y="0"/>
                </a:cubicBezTo>
                <a:lnTo>
                  <a:pt x="1712833" y="0"/>
                </a:lnTo>
                <a:cubicBezTo>
                  <a:pt x="1817941" y="0"/>
                  <a:pt x="1903148" y="85207"/>
                  <a:pt x="1903148" y="190315"/>
                </a:cubicBezTo>
                <a:lnTo>
                  <a:pt x="1903148" y="4579538"/>
                </a:lnTo>
                <a:cubicBezTo>
                  <a:pt x="1903148" y="4684646"/>
                  <a:pt x="1817941" y="4769853"/>
                  <a:pt x="1712833" y="4769853"/>
                </a:cubicBezTo>
                <a:lnTo>
                  <a:pt x="190315" y="4769853"/>
                </a:lnTo>
                <a:cubicBezTo>
                  <a:pt x="85207" y="4769853"/>
                  <a:pt x="0" y="4684646"/>
                  <a:pt x="0" y="4579538"/>
                </a:cubicBezTo>
                <a:lnTo>
                  <a:pt x="0" y="190315"/>
                </a:lnTo>
                <a:close/>
              </a:path>
            </a:pathLst>
          </a:custGeom>
        </p:spPr>
        <p:style>
          <a:lnRef idx="0">
            <a:schemeClr val="lt1">
              <a:hueOff val="0"/>
              <a:satOff val="0"/>
              <a:lumOff val="0"/>
              <a:alphaOff val="0"/>
            </a:schemeClr>
          </a:lnRef>
          <a:fillRef idx="3">
            <a:schemeClr val="accent5">
              <a:hueOff val="814257"/>
              <a:satOff val="2799"/>
              <a:lumOff val="-13432"/>
              <a:alphaOff val="0"/>
            </a:schemeClr>
          </a:fillRef>
          <a:effectRef idx="3">
            <a:schemeClr val="accent5">
              <a:hueOff val="814257"/>
              <a:satOff val="2799"/>
              <a:lumOff val="-13432"/>
              <a:alphaOff val="0"/>
            </a:schemeClr>
          </a:effectRef>
          <a:fontRef idx="minor">
            <a:schemeClr val="lt1"/>
          </a:fontRef>
        </p:style>
        <p:txBody>
          <a:bodyPr spcFirstLastPara="0" vert="horz" wrap="square" lIns="128016" tIns="2035957" rIns="128016" bIns="1081987"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0000"/>
                </a:solidFill>
              </a:rPr>
              <a:t>Land Use planning</a:t>
            </a:r>
            <a:endParaRPr lang="en-GB" sz="1800" kern="1200" dirty="0">
              <a:solidFill>
                <a:srgbClr val="000000"/>
              </a:solidFill>
            </a:endParaRPr>
          </a:p>
        </p:txBody>
      </p:sp>
      <p:sp>
        <p:nvSpPr>
          <p:cNvPr id="10" name="Oval 9">
            <a:extLst>
              <a:ext uri="{FF2B5EF4-FFF2-40B4-BE49-F238E27FC236}">
                <a16:creationId xmlns:a16="http://schemas.microsoft.com/office/drawing/2014/main" id="{A9C2097E-E570-4130-90DB-E5CB3B56C103}"/>
              </a:ext>
            </a:extLst>
          </p:cNvPr>
          <p:cNvSpPr/>
          <p:nvPr/>
        </p:nvSpPr>
        <p:spPr>
          <a:xfrm>
            <a:off x="3417482" y="1701894"/>
            <a:ext cx="1523646" cy="1588361"/>
          </a:xfrm>
          <a:prstGeom prst="ellipse">
            <a:avLst/>
          </a:prstGeom>
          <a:blipFill>
            <a:blip r:embed="rId4" cstate="email">
              <a:extLst>
                <a:ext uri="{28A0092B-C50C-407E-A947-70E740481C1C}">
                  <a14:useLocalDpi xmlns:a14="http://schemas.microsoft.com/office/drawing/2010/main" val="0"/>
                </a:ext>
              </a:extLst>
            </a:blip>
            <a:srcRect/>
            <a:stretch>
              <a:fillRect l="-17000" r="-17000"/>
            </a:stretch>
          </a:blipFill>
        </p:spPr>
        <p:style>
          <a:lnRef idx="0">
            <a:schemeClr val="lt1">
              <a:hueOff val="0"/>
              <a:satOff val="0"/>
              <a:lumOff val="0"/>
              <a:alphaOff val="0"/>
            </a:schemeClr>
          </a:lnRef>
          <a:fillRef idx="1">
            <a:scrgbClr r="0" g="0" b="0"/>
          </a:fillRef>
          <a:effectRef idx="3">
            <a:schemeClr val="accent5">
              <a:tint val="50000"/>
              <a:hueOff val="811598"/>
              <a:satOff val="-5641"/>
              <a:lumOff val="-4288"/>
              <a:alphaOff val="0"/>
            </a:schemeClr>
          </a:effectRef>
          <a:fontRef idx="minor">
            <a:schemeClr val="lt1">
              <a:hueOff val="0"/>
              <a:satOff val="0"/>
              <a:lumOff val="0"/>
              <a:alphaOff val="0"/>
            </a:schemeClr>
          </a:fontRef>
        </p:style>
      </p:sp>
      <p:sp>
        <p:nvSpPr>
          <p:cNvPr id="11" name="Freeform: Shape 10">
            <a:extLst>
              <a:ext uri="{FF2B5EF4-FFF2-40B4-BE49-F238E27FC236}">
                <a16:creationId xmlns:a16="http://schemas.microsoft.com/office/drawing/2014/main" id="{48D5B7EE-69BE-4650-B95E-3591FC5B8D2E}"/>
              </a:ext>
            </a:extLst>
          </p:cNvPr>
          <p:cNvSpPr/>
          <p:nvPr/>
        </p:nvSpPr>
        <p:spPr>
          <a:xfrm>
            <a:off x="5067509" y="1395451"/>
            <a:ext cx="1959263" cy="4769853"/>
          </a:xfrm>
          <a:custGeom>
            <a:avLst/>
            <a:gdLst>
              <a:gd name="connsiteX0" fmla="*/ 0 w 1959263"/>
              <a:gd name="connsiteY0" fmla="*/ 195926 h 4769853"/>
              <a:gd name="connsiteX1" fmla="*/ 195926 w 1959263"/>
              <a:gd name="connsiteY1" fmla="*/ 0 h 4769853"/>
              <a:gd name="connsiteX2" fmla="*/ 1763337 w 1959263"/>
              <a:gd name="connsiteY2" fmla="*/ 0 h 4769853"/>
              <a:gd name="connsiteX3" fmla="*/ 1959263 w 1959263"/>
              <a:gd name="connsiteY3" fmla="*/ 195926 h 4769853"/>
              <a:gd name="connsiteX4" fmla="*/ 1959263 w 1959263"/>
              <a:gd name="connsiteY4" fmla="*/ 4573927 h 4769853"/>
              <a:gd name="connsiteX5" fmla="*/ 1763337 w 1959263"/>
              <a:gd name="connsiteY5" fmla="*/ 4769853 h 4769853"/>
              <a:gd name="connsiteX6" fmla="*/ 195926 w 1959263"/>
              <a:gd name="connsiteY6" fmla="*/ 4769853 h 4769853"/>
              <a:gd name="connsiteX7" fmla="*/ 0 w 1959263"/>
              <a:gd name="connsiteY7" fmla="*/ 4573927 h 4769853"/>
              <a:gd name="connsiteX8" fmla="*/ 0 w 1959263"/>
              <a:gd name="connsiteY8" fmla="*/ 195926 h 476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9263" h="4769853">
                <a:moveTo>
                  <a:pt x="0" y="195926"/>
                </a:moveTo>
                <a:cubicBezTo>
                  <a:pt x="0" y="87719"/>
                  <a:pt x="87719" y="0"/>
                  <a:pt x="195926" y="0"/>
                </a:cubicBezTo>
                <a:lnTo>
                  <a:pt x="1763337" y="0"/>
                </a:lnTo>
                <a:cubicBezTo>
                  <a:pt x="1871544" y="0"/>
                  <a:pt x="1959263" y="87719"/>
                  <a:pt x="1959263" y="195926"/>
                </a:cubicBezTo>
                <a:lnTo>
                  <a:pt x="1959263" y="4573927"/>
                </a:lnTo>
                <a:cubicBezTo>
                  <a:pt x="1959263" y="4682134"/>
                  <a:pt x="1871544" y="4769853"/>
                  <a:pt x="1763337" y="4769853"/>
                </a:cubicBezTo>
                <a:lnTo>
                  <a:pt x="195926" y="4769853"/>
                </a:lnTo>
                <a:cubicBezTo>
                  <a:pt x="87719" y="4769853"/>
                  <a:pt x="0" y="4682134"/>
                  <a:pt x="0" y="4573927"/>
                </a:cubicBezTo>
                <a:lnTo>
                  <a:pt x="0" y="195926"/>
                </a:lnTo>
                <a:close/>
              </a:path>
            </a:pathLst>
          </a:custGeom>
        </p:spPr>
        <p:style>
          <a:lnRef idx="0">
            <a:schemeClr val="lt1">
              <a:hueOff val="0"/>
              <a:satOff val="0"/>
              <a:lumOff val="0"/>
              <a:alphaOff val="0"/>
            </a:schemeClr>
          </a:lnRef>
          <a:fillRef idx="3">
            <a:schemeClr val="accent5">
              <a:hueOff val="1628513"/>
              <a:satOff val="5598"/>
              <a:lumOff val="-26863"/>
              <a:alphaOff val="0"/>
            </a:schemeClr>
          </a:fillRef>
          <a:effectRef idx="3">
            <a:schemeClr val="accent5">
              <a:hueOff val="1628513"/>
              <a:satOff val="5598"/>
              <a:lumOff val="-26863"/>
              <a:alphaOff val="0"/>
            </a:schemeClr>
          </a:effectRef>
          <a:fontRef idx="minor">
            <a:schemeClr val="lt1"/>
          </a:fontRef>
        </p:style>
        <p:txBody>
          <a:bodyPr spcFirstLastPara="0" vert="horz" wrap="square" lIns="128016" tIns="2035957" rIns="128016" bIns="1081987"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0000"/>
                </a:solidFill>
              </a:rPr>
              <a:t>Environment</a:t>
            </a:r>
            <a:endParaRPr lang="en-GB" sz="1800" kern="1200" dirty="0">
              <a:solidFill>
                <a:srgbClr val="000000"/>
              </a:solidFill>
            </a:endParaRPr>
          </a:p>
        </p:txBody>
      </p:sp>
      <p:sp>
        <p:nvSpPr>
          <p:cNvPr id="12" name="Oval 11">
            <a:extLst>
              <a:ext uri="{FF2B5EF4-FFF2-40B4-BE49-F238E27FC236}">
                <a16:creationId xmlns:a16="http://schemas.microsoft.com/office/drawing/2014/main" id="{F70B5A76-011D-43D1-8F72-F40C94EDEF5F}"/>
              </a:ext>
            </a:extLst>
          </p:cNvPr>
          <p:cNvSpPr/>
          <p:nvPr/>
        </p:nvSpPr>
        <p:spPr>
          <a:xfrm>
            <a:off x="5334969" y="1701894"/>
            <a:ext cx="1523646" cy="1588361"/>
          </a:xfrm>
          <a:prstGeom prst="ellipse">
            <a:avLst/>
          </a:prstGeom>
          <a:blipFill>
            <a:blip r:embed="rId5" cstate="email">
              <a:extLst>
                <a:ext uri="{28A0092B-C50C-407E-A947-70E740481C1C}">
                  <a14:useLocalDpi xmlns:a14="http://schemas.microsoft.com/office/drawing/2010/main" val="0"/>
                </a:ext>
              </a:extLst>
            </a:blip>
            <a:srcRect/>
            <a:stretch>
              <a:fillRect l="-25000" r="-25000"/>
            </a:stretch>
          </a:blipFill>
        </p:spPr>
        <p:style>
          <a:lnRef idx="0">
            <a:schemeClr val="lt1">
              <a:hueOff val="0"/>
              <a:satOff val="0"/>
              <a:lumOff val="0"/>
              <a:alphaOff val="0"/>
            </a:schemeClr>
          </a:lnRef>
          <a:fillRef idx="1">
            <a:scrgbClr r="0" g="0" b="0"/>
          </a:fillRef>
          <a:effectRef idx="3">
            <a:schemeClr val="accent5">
              <a:tint val="50000"/>
              <a:hueOff val="1623195"/>
              <a:satOff val="-11281"/>
              <a:lumOff val="-8575"/>
              <a:alphaOff val="0"/>
            </a:schemeClr>
          </a:effectRef>
          <a:fontRef idx="minor">
            <a:schemeClr val="lt1">
              <a:hueOff val="0"/>
              <a:satOff val="0"/>
              <a:lumOff val="0"/>
              <a:alphaOff val="0"/>
            </a:schemeClr>
          </a:fontRef>
        </p:style>
      </p:sp>
      <p:sp>
        <p:nvSpPr>
          <p:cNvPr id="13" name="Freeform: Shape 12">
            <a:extLst>
              <a:ext uri="{FF2B5EF4-FFF2-40B4-BE49-F238E27FC236}">
                <a16:creationId xmlns:a16="http://schemas.microsoft.com/office/drawing/2014/main" id="{E543DDDA-29BB-49E0-9E14-BF6974DD0734}"/>
              </a:ext>
            </a:extLst>
          </p:cNvPr>
          <p:cNvSpPr/>
          <p:nvPr/>
        </p:nvSpPr>
        <p:spPr>
          <a:xfrm>
            <a:off x="6940463" y="1395451"/>
            <a:ext cx="1919422" cy="4769853"/>
          </a:xfrm>
          <a:custGeom>
            <a:avLst/>
            <a:gdLst>
              <a:gd name="connsiteX0" fmla="*/ 0 w 1919422"/>
              <a:gd name="connsiteY0" fmla="*/ 191942 h 4769853"/>
              <a:gd name="connsiteX1" fmla="*/ 191942 w 1919422"/>
              <a:gd name="connsiteY1" fmla="*/ 0 h 4769853"/>
              <a:gd name="connsiteX2" fmla="*/ 1727480 w 1919422"/>
              <a:gd name="connsiteY2" fmla="*/ 0 h 4769853"/>
              <a:gd name="connsiteX3" fmla="*/ 1919422 w 1919422"/>
              <a:gd name="connsiteY3" fmla="*/ 191942 h 4769853"/>
              <a:gd name="connsiteX4" fmla="*/ 1919422 w 1919422"/>
              <a:gd name="connsiteY4" fmla="*/ 4577911 h 4769853"/>
              <a:gd name="connsiteX5" fmla="*/ 1727480 w 1919422"/>
              <a:gd name="connsiteY5" fmla="*/ 4769853 h 4769853"/>
              <a:gd name="connsiteX6" fmla="*/ 191942 w 1919422"/>
              <a:gd name="connsiteY6" fmla="*/ 4769853 h 4769853"/>
              <a:gd name="connsiteX7" fmla="*/ 0 w 1919422"/>
              <a:gd name="connsiteY7" fmla="*/ 4577911 h 4769853"/>
              <a:gd name="connsiteX8" fmla="*/ 0 w 1919422"/>
              <a:gd name="connsiteY8" fmla="*/ 191942 h 476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9422" h="4769853">
                <a:moveTo>
                  <a:pt x="0" y="191942"/>
                </a:moveTo>
                <a:cubicBezTo>
                  <a:pt x="0" y="85935"/>
                  <a:pt x="85935" y="0"/>
                  <a:pt x="191942" y="0"/>
                </a:cubicBezTo>
                <a:lnTo>
                  <a:pt x="1727480" y="0"/>
                </a:lnTo>
                <a:cubicBezTo>
                  <a:pt x="1833487" y="0"/>
                  <a:pt x="1919422" y="85935"/>
                  <a:pt x="1919422" y="191942"/>
                </a:cubicBezTo>
                <a:lnTo>
                  <a:pt x="1919422" y="4577911"/>
                </a:lnTo>
                <a:cubicBezTo>
                  <a:pt x="1919422" y="4683918"/>
                  <a:pt x="1833487" y="4769853"/>
                  <a:pt x="1727480" y="4769853"/>
                </a:cubicBezTo>
                <a:lnTo>
                  <a:pt x="191942" y="4769853"/>
                </a:lnTo>
                <a:cubicBezTo>
                  <a:pt x="85935" y="4769853"/>
                  <a:pt x="0" y="4683918"/>
                  <a:pt x="0" y="4577911"/>
                </a:cubicBezTo>
                <a:lnTo>
                  <a:pt x="0" y="191942"/>
                </a:lnTo>
                <a:close/>
              </a:path>
            </a:pathLst>
          </a:custGeom>
        </p:spPr>
        <p:style>
          <a:lnRef idx="0">
            <a:schemeClr val="lt1">
              <a:hueOff val="0"/>
              <a:satOff val="0"/>
              <a:lumOff val="0"/>
              <a:alphaOff val="0"/>
            </a:schemeClr>
          </a:lnRef>
          <a:fillRef idx="3">
            <a:schemeClr val="accent5">
              <a:hueOff val="2442770"/>
              <a:satOff val="8397"/>
              <a:lumOff val="-40295"/>
              <a:alphaOff val="0"/>
            </a:schemeClr>
          </a:fillRef>
          <a:effectRef idx="3">
            <a:schemeClr val="accent5">
              <a:hueOff val="2442770"/>
              <a:satOff val="8397"/>
              <a:lumOff val="-40295"/>
              <a:alphaOff val="0"/>
            </a:schemeClr>
          </a:effectRef>
          <a:fontRef idx="minor">
            <a:schemeClr val="lt1"/>
          </a:fontRef>
        </p:style>
        <p:txBody>
          <a:bodyPr spcFirstLastPara="0" vert="horz" wrap="square" lIns="128016" tIns="2035957" rIns="128016" bIns="1081987"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0000"/>
                </a:solidFill>
              </a:rPr>
              <a:t>Climate change adaptation </a:t>
            </a:r>
            <a:endParaRPr lang="en-GB" sz="1800" kern="1200" dirty="0">
              <a:solidFill>
                <a:srgbClr val="000000"/>
              </a:solidFill>
            </a:endParaRPr>
          </a:p>
        </p:txBody>
      </p:sp>
      <p:sp>
        <p:nvSpPr>
          <p:cNvPr id="14" name="Oval 13">
            <a:extLst>
              <a:ext uri="{FF2B5EF4-FFF2-40B4-BE49-F238E27FC236}">
                <a16:creationId xmlns:a16="http://schemas.microsoft.com/office/drawing/2014/main" id="{325C87CC-A3DA-4399-8956-3ED7556B8F36}"/>
              </a:ext>
            </a:extLst>
          </p:cNvPr>
          <p:cNvSpPr/>
          <p:nvPr/>
        </p:nvSpPr>
        <p:spPr>
          <a:xfrm>
            <a:off x="7198247" y="1701894"/>
            <a:ext cx="1523646" cy="1588361"/>
          </a:xfrm>
          <a:prstGeom prst="ellipse">
            <a:avLst/>
          </a:prstGeom>
          <a:blipFill>
            <a:blip r:embed="rId6" cstate="email">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3">
            <a:schemeClr val="accent5">
              <a:tint val="50000"/>
              <a:hueOff val="2434793"/>
              <a:satOff val="-16921"/>
              <a:lumOff val="-12863"/>
              <a:alphaOff val="0"/>
            </a:schemeClr>
          </a:effectRef>
          <a:fontRef idx="minor">
            <a:schemeClr val="lt1">
              <a:hueOff val="0"/>
              <a:satOff val="0"/>
              <a:lumOff val="0"/>
              <a:alphaOff val="0"/>
            </a:schemeClr>
          </a:fontRef>
        </p:style>
      </p:sp>
      <p:sp>
        <p:nvSpPr>
          <p:cNvPr id="15" name="Freeform: Shape 14">
            <a:extLst>
              <a:ext uri="{FF2B5EF4-FFF2-40B4-BE49-F238E27FC236}">
                <a16:creationId xmlns:a16="http://schemas.microsoft.com/office/drawing/2014/main" id="{B0A3A2C5-92E8-4549-AFFF-6B3F9DCA284A}"/>
              </a:ext>
            </a:extLst>
          </p:cNvPr>
          <p:cNvSpPr/>
          <p:nvPr/>
        </p:nvSpPr>
        <p:spPr>
          <a:xfrm>
            <a:off x="8820455" y="1395451"/>
            <a:ext cx="1860032" cy="4769853"/>
          </a:xfrm>
          <a:custGeom>
            <a:avLst/>
            <a:gdLst>
              <a:gd name="connsiteX0" fmla="*/ 0 w 1860032"/>
              <a:gd name="connsiteY0" fmla="*/ 186003 h 4769853"/>
              <a:gd name="connsiteX1" fmla="*/ 186003 w 1860032"/>
              <a:gd name="connsiteY1" fmla="*/ 0 h 4769853"/>
              <a:gd name="connsiteX2" fmla="*/ 1674029 w 1860032"/>
              <a:gd name="connsiteY2" fmla="*/ 0 h 4769853"/>
              <a:gd name="connsiteX3" fmla="*/ 1860032 w 1860032"/>
              <a:gd name="connsiteY3" fmla="*/ 186003 h 4769853"/>
              <a:gd name="connsiteX4" fmla="*/ 1860032 w 1860032"/>
              <a:gd name="connsiteY4" fmla="*/ 4583850 h 4769853"/>
              <a:gd name="connsiteX5" fmla="*/ 1674029 w 1860032"/>
              <a:gd name="connsiteY5" fmla="*/ 4769853 h 4769853"/>
              <a:gd name="connsiteX6" fmla="*/ 186003 w 1860032"/>
              <a:gd name="connsiteY6" fmla="*/ 4769853 h 4769853"/>
              <a:gd name="connsiteX7" fmla="*/ 0 w 1860032"/>
              <a:gd name="connsiteY7" fmla="*/ 4583850 h 4769853"/>
              <a:gd name="connsiteX8" fmla="*/ 0 w 1860032"/>
              <a:gd name="connsiteY8" fmla="*/ 186003 h 476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0032" h="4769853">
                <a:moveTo>
                  <a:pt x="0" y="186003"/>
                </a:moveTo>
                <a:cubicBezTo>
                  <a:pt x="0" y="83276"/>
                  <a:pt x="83276" y="0"/>
                  <a:pt x="186003" y="0"/>
                </a:cubicBezTo>
                <a:lnTo>
                  <a:pt x="1674029" y="0"/>
                </a:lnTo>
                <a:cubicBezTo>
                  <a:pt x="1776756" y="0"/>
                  <a:pt x="1860032" y="83276"/>
                  <a:pt x="1860032" y="186003"/>
                </a:cubicBezTo>
                <a:lnTo>
                  <a:pt x="1860032" y="4583850"/>
                </a:lnTo>
                <a:cubicBezTo>
                  <a:pt x="1860032" y="4686577"/>
                  <a:pt x="1776756" y="4769853"/>
                  <a:pt x="1674029" y="4769853"/>
                </a:cubicBezTo>
                <a:lnTo>
                  <a:pt x="186003" y="4769853"/>
                </a:lnTo>
                <a:cubicBezTo>
                  <a:pt x="83276" y="4769853"/>
                  <a:pt x="0" y="4686577"/>
                  <a:pt x="0" y="4583850"/>
                </a:cubicBezTo>
                <a:lnTo>
                  <a:pt x="0" y="186003"/>
                </a:lnTo>
                <a:close/>
              </a:path>
            </a:pathLst>
          </a:custGeom>
        </p:spPr>
        <p:style>
          <a:lnRef idx="0">
            <a:schemeClr val="lt1">
              <a:hueOff val="0"/>
              <a:satOff val="0"/>
              <a:lumOff val="0"/>
              <a:alphaOff val="0"/>
            </a:schemeClr>
          </a:lnRef>
          <a:fillRef idx="3">
            <a:schemeClr val="accent5">
              <a:hueOff val="3257026"/>
              <a:satOff val="11196"/>
              <a:lumOff val="-53726"/>
              <a:alphaOff val="0"/>
            </a:schemeClr>
          </a:fillRef>
          <a:effectRef idx="3">
            <a:schemeClr val="accent5">
              <a:hueOff val="3257026"/>
              <a:satOff val="11196"/>
              <a:lumOff val="-53726"/>
              <a:alphaOff val="0"/>
            </a:schemeClr>
          </a:effectRef>
          <a:fontRef idx="minor">
            <a:schemeClr val="lt1"/>
          </a:fontRef>
        </p:style>
        <p:txBody>
          <a:bodyPr spcFirstLastPara="0" vert="horz" wrap="square" lIns="128016" tIns="2035957" rIns="128016" bIns="1081987"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Development approvals</a:t>
            </a:r>
            <a:endParaRPr lang="en-GB" sz="1800" kern="1200" dirty="0">
              <a:solidFill>
                <a:schemeClr val="bg1"/>
              </a:solidFill>
            </a:endParaRPr>
          </a:p>
        </p:txBody>
      </p:sp>
      <p:sp>
        <p:nvSpPr>
          <p:cNvPr id="16" name="Oval 15">
            <a:extLst>
              <a:ext uri="{FF2B5EF4-FFF2-40B4-BE49-F238E27FC236}">
                <a16:creationId xmlns:a16="http://schemas.microsoft.com/office/drawing/2014/main" id="{46C6A0EF-F3C9-4298-873E-1F0307ECAFAC}"/>
              </a:ext>
            </a:extLst>
          </p:cNvPr>
          <p:cNvSpPr/>
          <p:nvPr/>
        </p:nvSpPr>
        <p:spPr>
          <a:xfrm>
            <a:off x="8922130" y="1735726"/>
            <a:ext cx="1523646" cy="1588361"/>
          </a:xfrm>
          <a:prstGeom prst="ellipse">
            <a:avLst/>
          </a:prstGeom>
          <a:blipFill>
            <a:blip r:embed="rId7" cstate="email">
              <a:extLst>
                <a:ext uri="{28A0092B-C50C-407E-A947-70E740481C1C}">
                  <a14:useLocalDpi xmlns:a14="http://schemas.microsoft.com/office/drawing/2010/main" val="0"/>
                </a:ext>
              </a:extLst>
            </a:blip>
            <a:srcRect/>
            <a:stretch>
              <a:fillRect l="-6000" r="-6000"/>
            </a:stretch>
          </a:blipFill>
        </p:spPr>
        <p:style>
          <a:lnRef idx="0">
            <a:schemeClr val="lt1">
              <a:hueOff val="0"/>
              <a:satOff val="0"/>
              <a:lumOff val="0"/>
              <a:alphaOff val="0"/>
            </a:schemeClr>
          </a:lnRef>
          <a:fillRef idx="1">
            <a:scrgbClr r="0" g="0" b="0"/>
          </a:fillRef>
          <a:effectRef idx="3">
            <a:schemeClr val="accent5">
              <a:tint val="50000"/>
              <a:hueOff val="3246390"/>
              <a:satOff val="-22562"/>
              <a:lumOff val="-17150"/>
              <a:alphaOff val="0"/>
            </a:schemeClr>
          </a:effectRef>
          <a:fontRef idx="minor">
            <a:schemeClr val="lt1">
              <a:hueOff val="0"/>
              <a:satOff val="0"/>
              <a:lumOff val="0"/>
              <a:alphaOff val="0"/>
            </a:schemeClr>
          </a:fontRef>
        </p:style>
      </p:sp>
      <p:sp>
        <p:nvSpPr>
          <p:cNvPr id="17" name="Arrow: Left-Right 16">
            <a:extLst>
              <a:ext uri="{FF2B5EF4-FFF2-40B4-BE49-F238E27FC236}">
                <a16:creationId xmlns:a16="http://schemas.microsoft.com/office/drawing/2014/main" id="{5E566AF6-2DA1-480A-B6CB-11C7D728FACE}"/>
              </a:ext>
            </a:extLst>
          </p:cNvPr>
          <p:cNvSpPr/>
          <p:nvPr/>
        </p:nvSpPr>
        <p:spPr>
          <a:xfrm>
            <a:off x="1898754" y="4745820"/>
            <a:ext cx="8208912" cy="1029000"/>
          </a:xfrm>
          <a:prstGeom prst="leftRightArrow">
            <a:avLst/>
          </a:prstGeom>
        </p:spPr>
        <p:style>
          <a:lnRef idx="0">
            <a:schemeClr val="lt1">
              <a:hueOff val="0"/>
              <a:satOff val="0"/>
              <a:lumOff val="0"/>
              <a:alphaOff val="0"/>
            </a:schemeClr>
          </a:lnRef>
          <a:fillRef idx="3">
            <a:schemeClr val="accent5">
              <a:tint val="40000"/>
              <a:hueOff val="0"/>
              <a:satOff val="0"/>
              <a:lumOff val="0"/>
              <a:alphaOff val="0"/>
            </a:schemeClr>
          </a:fillRef>
          <a:effectRef idx="3">
            <a:schemeClr val="accent5">
              <a:tint val="40000"/>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3080427" y="5022838"/>
            <a:ext cx="5967889" cy="461665"/>
          </a:xfrm>
          <a:prstGeom prst="rect">
            <a:avLst/>
          </a:prstGeom>
          <a:noFill/>
        </p:spPr>
        <p:txBody>
          <a:bodyPr wrap="square" rtlCol="0">
            <a:spAutoFit/>
          </a:bodyPr>
          <a:lstStyle/>
          <a:p>
            <a:pPr algn="ctr"/>
            <a:r>
              <a:rPr lang="en-US" sz="2400" b="1" dirty="0"/>
              <a:t>Mainstreaming climate-smart DRR</a:t>
            </a:r>
            <a:endParaRPr lang="en-GB" sz="2400" b="1" dirty="0"/>
          </a:p>
        </p:txBody>
      </p:sp>
      <p:sp>
        <p:nvSpPr>
          <p:cNvPr id="18" name="Title 1">
            <a:extLst>
              <a:ext uri="{FF2B5EF4-FFF2-40B4-BE49-F238E27FC236}">
                <a16:creationId xmlns:a16="http://schemas.microsoft.com/office/drawing/2014/main" id="{C088196A-3767-4FB5-9AA1-F1388FA48903}"/>
              </a:ext>
            </a:extLst>
          </p:cNvPr>
          <p:cNvSpPr txBox="1">
            <a:spLocks/>
          </p:cNvSpPr>
          <p:nvPr/>
        </p:nvSpPr>
        <p:spPr>
          <a:xfrm>
            <a:off x="407368" y="145803"/>
            <a:ext cx="9660496" cy="61890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eaLnBrk="1" hangingPunct="1">
              <a:spcBef>
                <a:spcPts val="0"/>
              </a:spcBef>
              <a:spcAft>
                <a:spcPts val="0"/>
              </a:spcAft>
            </a:pPr>
            <a:r>
              <a:rPr lang="en-US" sz="2800" b="1" dirty="0">
                <a:solidFill>
                  <a:srgbClr val="000000"/>
                </a:solidFill>
                <a:latin typeface="Arial" panose="020B0604020202020204" pitchFamily="34" charset="0"/>
                <a:cs typeface="Arial" panose="020B0604020202020204" pitchFamily="34" charset="0"/>
              </a:rPr>
              <a:t>Findings IFRC Disaster Law </a:t>
            </a:r>
            <a:r>
              <a:rPr lang="en-US" sz="2800" b="1" dirty="0" err="1">
                <a:solidFill>
                  <a:srgbClr val="000000"/>
                </a:solidFill>
                <a:latin typeface="Arial" panose="020B0604020202020204" pitchFamily="34" charset="0"/>
                <a:cs typeface="Arial" panose="020B0604020202020204" pitchFamily="34" charset="0"/>
              </a:rPr>
              <a:t>Programme</a:t>
            </a:r>
            <a:r>
              <a:rPr lang="en-AU" sz="2800" dirty="0">
                <a:solidFill>
                  <a:srgbClr val="000000"/>
                </a:solidFill>
                <a:latin typeface="Arial" panose="020B0604020202020204" pitchFamily="34" charset="0"/>
                <a:cs typeface="Arial" panose="020B0604020202020204" pitchFamily="34" charset="0"/>
              </a:rPr>
              <a:t>:</a:t>
            </a:r>
            <a:endParaRPr lang="en-GB" sz="2800" kern="0" dirty="0"/>
          </a:p>
        </p:txBody>
      </p:sp>
      <p:sp>
        <p:nvSpPr>
          <p:cNvPr id="19" name="Title 2">
            <a:extLst>
              <a:ext uri="{FF2B5EF4-FFF2-40B4-BE49-F238E27FC236}">
                <a16:creationId xmlns:a16="http://schemas.microsoft.com/office/drawing/2014/main" id="{E0717637-26D6-4A61-9CE2-E6519D019878}"/>
              </a:ext>
            </a:extLst>
          </p:cNvPr>
          <p:cNvSpPr txBox="1">
            <a:spLocks/>
          </p:cNvSpPr>
          <p:nvPr/>
        </p:nvSpPr>
        <p:spPr>
          <a:xfrm>
            <a:off x="407368" y="764704"/>
            <a:ext cx="7727097" cy="463853"/>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r>
              <a:rPr lang="en-US" sz="2400" kern="0" dirty="0"/>
              <a:t>Sectoral laws are equally important to reduce risks</a:t>
            </a:r>
            <a:endParaRPr lang="en-GB" sz="2400" kern="0" dirty="0"/>
          </a:p>
        </p:txBody>
      </p:sp>
    </p:spTree>
    <p:extLst>
      <p:ext uri="{BB962C8B-B14F-4D97-AF65-F5344CB8AC3E}">
        <p14:creationId xmlns:p14="http://schemas.microsoft.com/office/powerpoint/2010/main" val="204611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highestbridges.com/wiki/images/1/17/1GrandeRavineGregoryViel7.JPG">
            <a:extLst>
              <a:ext uri="{FF2B5EF4-FFF2-40B4-BE49-F238E27FC236}">
                <a16:creationId xmlns:a16="http://schemas.microsoft.com/office/drawing/2014/main" id="{B892FB82-71DC-354F-893C-2BBA976E48C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7264" y="1271657"/>
            <a:ext cx="7366782" cy="48936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
            <a:extLst>
              <a:ext uri="{FF2B5EF4-FFF2-40B4-BE49-F238E27FC236}">
                <a16:creationId xmlns:a16="http://schemas.microsoft.com/office/drawing/2014/main" id="{AA268D0E-FFE0-4D49-9511-326BFF63CEEF}"/>
              </a:ext>
            </a:extLst>
          </p:cNvPr>
          <p:cNvSpPr txBox="1"/>
          <p:nvPr/>
        </p:nvSpPr>
        <p:spPr>
          <a:xfrm>
            <a:off x="7536160" y="1268760"/>
            <a:ext cx="4576610" cy="4278094"/>
          </a:xfrm>
          <a:prstGeom prst="rect">
            <a:avLst/>
          </a:prstGeom>
          <a:noFill/>
        </p:spPr>
        <p:txBody>
          <a:bodyPr wrap="square" rtlCol="0">
            <a:spAutoFit/>
          </a:bodyPr>
          <a:lstStyle/>
          <a:p>
            <a:pPr marL="285750" indent="-285750">
              <a:buFont typeface="Arial" panose="020B0604020202020204" pitchFamily="34" charset="0"/>
              <a:buChar char="•"/>
            </a:pPr>
            <a:r>
              <a:rPr lang="en-AU" sz="2000" dirty="0"/>
              <a:t>Managed by different institutions and legislation to environment, climate change, water resource management, etc. </a:t>
            </a:r>
          </a:p>
          <a:p>
            <a:pPr marL="285750" indent="-285750">
              <a:buFont typeface="Arial" panose="020B0604020202020204" pitchFamily="34" charset="0"/>
              <a:buChar char="•"/>
            </a:pPr>
            <a:endParaRPr lang="en-AU" sz="2000" dirty="0"/>
          </a:p>
          <a:p>
            <a:pPr marL="285750" indent="-285750">
              <a:buFont typeface="Arial" panose="020B0604020202020204" pitchFamily="34" charset="0"/>
              <a:buChar char="•"/>
            </a:pPr>
            <a:r>
              <a:rPr lang="en-AU" sz="2000" dirty="0"/>
              <a:t>Clear opportunity for:</a:t>
            </a:r>
          </a:p>
          <a:p>
            <a:pPr marL="742950" lvl="1" indent="-285750">
              <a:buFont typeface="Arial" panose="020B0604020202020204" pitchFamily="34" charset="0"/>
              <a:buChar char="•"/>
            </a:pPr>
            <a:r>
              <a:rPr lang="en-AU" sz="2000" dirty="0"/>
              <a:t>Including DRR in EIAs</a:t>
            </a:r>
          </a:p>
          <a:p>
            <a:pPr marL="742950" lvl="1" indent="-285750">
              <a:buFont typeface="Arial" panose="020B0604020202020204" pitchFamily="34" charset="0"/>
              <a:buChar char="•"/>
            </a:pPr>
            <a:r>
              <a:rPr lang="en-AU" sz="2000" dirty="0"/>
              <a:t>Eco-DRR approaches </a:t>
            </a:r>
          </a:p>
          <a:p>
            <a:pPr marL="742950" lvl="1" indent="-285750">
              <a:buFont typeface="Arial" panose="020B0604020202020204" pitchFamily="34" charset="0"/>
              <a:buChar char="•"/>
            </a:pPr>
            <a:r>
              <a:rPr lang="en-AU" sz="2000" dirty="0"/>
              <a:t>Integrated water resource management legislation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GB" dirty="0"/>
          </a:p>
        </p:txBody>
      </p:sp>
      <p:sp>
        <p:nvSpPr>
          <p:cNvPr id="8" name="Title 1">
            <a:extLst>
              <a:ext uri="{FF2B5EF4-FFF2-40B4-BE49-F238E27FC236}">
                <a16:creationId xmlns:a16="http://schemas.microsoft.com/office/drawing/2014/main" id="{903BC4AF-71BC-429B-9A04-B25B3D3FD138}"/>
              </a:ext>
            </a:extLst>
          </p:cNvPr>
          <p:cNvSpPr txBox="1">
            <a:spLocks/>
          </p:cNvSpPr>
          <p:nvPr/>
        </p:nvSpPr>
        <p:spPr>
          <a:xfrm>
            <a:off x="407368" y="145803"/>
            <a:ext cx="9660496" cy="61890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eaLnBrk="1" hangingPunct="1">
              <a:spcBef>
                <a:spcPts val="0"/>
              </a:spcBef>
              <a:spcAft>
                <a:spcPts val="0"/>
              </a:spcAft>
            </a:pPr>
            <a:r>
              <a:rPr lang="en-US" sz="2800" b="1" dirty="0">
                <a:solidFill>
                  <a:srgbClr val="000000"/>
                </a:solidFill>
                <a:latin typeface="Arial" panose="020B0604020202020204" pitchFamily="34" charset="0"/>
                <a:cs typeface="Arial" panose="020B0604020202020204" pitchFamily="34" charset="0"/>
              </a:rPr>
              <a:t>Findings IFRC Disaster Law </a:t>
            </a:r>
            <a:r>
              <a:rPr lang="en-US" sz="2800" b="1" dirty="0" err="1">
                <a:solidFill>
                  <a:srgbClr val="000000"/>
                </a:solidFill>
                <a:latin typeface="Arial" panose="020B0604020202020204" pitchFamily="34" charset="0"/>
                <a:cs typeface="Arial" panose="020B0604020202020204" pitchFamily="34" charset="0"/>
              </a:rPr>
              <a:t>Programme</a:t>
            </a:r>
            <a:r>
              <a:rPr lang="en-AU" sz="2800" dirty="0">
                <a:solidFill>
                  <a:srgbClr val="000000"/>
                </a:solidFill>
                <a:latin typeface="Arial" panose="020B0604020202020204" pitchFamily="34" charset="0"/>
                <a:cs typeface="Arial" panose="020B0604020202020204" pitchFamily="34" charset="0"/>
              </a:rPr>
              <a:t>:</a:t>
            </a:r>
            <a:endParaRPr lang="en-GB" sz="2800" kern="0" dirty="0"/>
          </a:p>
        </p:txBody>
      </p:sp>
      <p:sp>
        <p:nvSpPr>
          <p:cNvPr id="9" name="Title 2">
            <a:extLst>
              <a:ext uri="{FF2B5EF4-FFF2-40B4-BE49-F238E27FC236}">
                <a16:creationId xmlns:a16="http://schemas.microsoft.com/office/drawing/2014/main" id="{7DFD4E5B-E498-4998-BBE6-2EF7F959FB91}"/>
              </a:ext>
            </a:extLst>
          </p:cNvPr>
          <p:cNvSpPr txBox="1">
            <a:spLocks/>
          </p:cNvSpPr>
          <p:nvPr/>
        </p:nvSpPr>
        <p:spPr>
          <a:xfrm>
            <a:off x="407369" y="1452979"/>
            <a:ext cx="4968552" cy="463853"/>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spcBef>
                <a:spcPts val="0"/>
              </a:spcBef>
              <a:spcAft>
                <a:spcPts val="0"/>
              </a:spcAft>
            </a:pPr>
            <a:r>
              <a:rPr lang="en-AU" sz="2400" dirty="0">
                <a:solidFill>
                  <a:srgbClr val="000000"/>
                </a:solidFill>
                <a:latin typeface="Arial" panose="020B0604020202020204" pitchFamily="34" charset="0"/>
                <a:cs typeface="MS PGothic" panose="020B0600070205080204" pitchFamily="34" charset="-128"/>
              </a:rPr>
              <a:t>Environment and disaster divide</a:t>
            </a:r>
            <a:endParaRPr lang="en-GB" sz="2400" dirty="0"/>
          </a:p>
        </p:txBody>
      </p:sp>
    </p:spTree>
    <p:extLst>
      <p:ext uri="{BB962C8B-B14F-4D97-AF65-F5344CB8AC3E}">
        <p14:creationId xmlns:p14="http://schemas.microsoft.com/office/powerpoint/2010/main" val="295661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75A4AA7-364E-024D-951E-ED1E50ACD9F4}"/>
              </a:ext>
            </a:extLst>
          </p:cNvPr>
          <p:cNvSpPr txBox="1">
            <a:spLocks/>
          </p:cNvSpPr>
          <p:nvPr/>
        </p:nvSpPr>
        <p:spPr>
          <a:xfrm>
            <a:off x="4014498" y="1592695"/>
            <a:ext cx="7698126" cy="486064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39737">
              <a:spcAft>
                <a:spcPts val="1200"/>
              </a:spcAft>
            </a:pPr>
            <a:r>
              <a:rPr lang="en-AU" sz="2000" kern="0" dirty="0"/>
              <a:t>Draws on key findings of the multi-country study and 3 years of consultations at the country, regional and global level</a:t>
            </a:r>
          </a:p>
          <a:p>
            <a:pPr marL="382587" indent="-285750">
              <a:spcAft>
                <a:spcPts val="1200"/>
              </a:spcAft>
            </a:pPr>
            <a:r>
              <a:rPr lang="en-AU" sz="2000" kern="0" dirty="0"/>
              <a:t>Designed to guide a review or assessment process of laws and regulations for DRR</a:t>
            </a:r>
          </a:p>
          <a:p>
            <a:pPr marL="382587" indent="-285750">
              <a:spcAft>
                <a:spcPts val="1200"/>
              </a:spcAft>
            </a:pPr>
            <a:r>
              <a:rPr lang="en-AU" sz="2000" kern="0" dirty="0"/>
              <a:t>States encouraged to use it by the 32</a:t>
            </a:r>
            <a:r>
              <a:rPr lang="en-AU" sz="2000" kern="0" baseline="30000" dirty="0"/>
              <a:t>nd</a:t>
            </a:r>
            <a:r>
              <a:rPr lang="en-AU" sz="2000" kern="0" dirty="0"/>
              <a:t> International Conference </a:t>
            </a:r>
          </a:p>
        </p:txBody>
      </p:sp>
      <p:pic>
        <p:nvPicPr>
          <p:cNvPr id="5" name="Picture 2">
            <a:extLst>
              <a:ext uri="{FF2B5EF4-FFF2-40B4-BE49-F238E27FC236}">
                <a16:creationId xmlns:a16="http://schemas.microsoft.com/office/drawing/2014/main" id="{BD01FD12-59CD-044A-A079-3225E4976118}"/>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1973" t="8925" r="30476" b="5959"/>
          <a:stretch/>
        </p:blipFill>
        <p:spPr bwMode="auto">
          <a:xfrm rot="1010927">
            <a:off x="521937" y="1775960"/>
            <a:ext cx="3034217" cy="4298474"/>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3">
            <a:extLst>
              <a:ext uri="{FF2B5EF4-FFF2-40B4-BE49-F238E27FC236}">
                <a16:creationId xmlns:a16="http://schemas.microsoft.com/office/drawing/2014/main" id="{BD22BE55-B17E-6846-82EB-8CC174F02E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58" t="34381" r="25510" b="49293"/>
          <a:stretch/>
        </p:blipFill>
        <p:spPr bwMode="auto">
          <a:xfrm>
            <a:off x="4011629" y="4437112"/>
            <a:ext cx="7550249" cy="1688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a:extLst>
              <a:ext uri="{FF2B5EF4-FFF2-40B4-BE49-F238E27FC236}">
                <a16:creationId xmlns:a16="http://schemas.microsoft.com/office/drawing/2014/main" id="{484D3D07-0D97-47C5-86E0-09E00D36B292}"/>
              </a:ext>
            </a:extLst>
          </p:cNvPr>
          <p:cNvSpPr txBox="1">
            <a:spLocks/>
          </p:cNvSpPr>
          <p:nvPr/>
        </p:nvSpPr>
        <p:spPr>
          <a:xfrm>
            <a:off x="407368" y="145803"/>
            <a:ext cx="9660496" cy="61890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spcBef>
                <a:spcPts val="0"/>
              </a:spcBef>
              <a:spcAft>
                <a:spcPts val="0"/>
              </a:spcAft>
            </a:pPr>
            <a:r>
              <a:rPr lang="en-AU" sz="2800" b="1" dirty="0">
                <a:solidFill>
                  <a:srgbClr val="000000"/>
                </a:solidFill>
                <a:latin typeface="Arial" panose="020B0604020202020204" pitchFamily="34" charset="0"/>
                <a:cs typeface="MS PGothic" panose="020B0600070205080204" pitchFamily="34" charset="-128"/>
              </a:rPr>
              <a:t>The Checklist on Law and (climate-smart) DRR </a:t>
            </a:r>
            <a:endParaRPr lang="en-GB" sz="2800" b="1" dirty="0"/>
          </a:p>
        </p:txBody>
      </p:sp>
    </p:spTree>
    <p:extLst>
      <p:ext uri="{BB962C8B-B14F-4D97-AF65-F5344CB8AC3E}">
        <p14:creationId xmlns:p14="http://schemas.microsoft.com/office/powerpoint/2010/main" val="404430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601C1C-B5D2-CF40-9641-E664A3A45367}"/>
              </a:ext>
            </a:extLst>
          </p:cNvPr>
          <p:cNvSpPr txBox="1">
            <a:spLocks/>
          </p:cNvSpPr>
          <p:nvPr/>
        </p:nvSpPr>
        <p:spPr>
          <a:xfrm>
            <a:off x="4655840" y="2060848"/>
            <a:ext cx="6912768" cy="411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spcAft>
                <a:spcPts val="600"/>
              </a:spcAft>
            </a:pPr>
            <a:r>
              <a:rPr lang="en-AU" sz="2000" kern="0" dirty="0"/>
              <a:t>The Handbook provides guidance on how to use the Checklist. For each Checklist question it sets out:</a:t>
            </a:r>
          </a:p>
          <a:p>
            <a:pPr lvl="1">
              <a:spcAft>
                <a:spcPts val="600"/>
              </a:spcAft>
              <a:buFont typeface="Wingdings" panose="05000000000000000000" pitchFamily="2" charset="2"/>
              <a:buChar char="ü"/>
            </a:pPr>
            <a:r>
              <a:rPr lang="en-AU" sz="2000" kern="0" dirty="0"/>
              <a:t>An explanation and rationale </a:t>
            </a:r>
          </a:p>
          <a:p>
            <a:pPr lvl="1">
              <a:spcAft>
                <a:spcPts val="600"/>
              </a:spcAft>
              <a:buFont typeface="Wingdings" panose="05000000000000000000" pitchFamily="2" charset="2"/>
              <a:buChar char="ü"/>
            </a:pPr>
            <a:r>
              <a:rPr lang="en-AU" sz="2000" kern="0" dirty="0"/>
              <a:t>Issues that need to be considered to properly address and answer the question</a:t>
            </a:r>
          </a:p>
          <a:p>
            <a:pPr lvl="1">
              <a:spcAft>
                <a:spcPts val="600"/>
              </a:spcAft>
              <a:buFont typeface="Wingdings" panose="05000000000000000000" pitchFamily="2" charset="2"/>
              <a:buChar char="ü"/>
            </a:pPr>
            <a:r>
              <a:rPr lang="en-AU" sz="2000" kern="0" dirty="0"/>
              <a:t>Examples of good practice from different countries</a:t>
            </a:r>
          </a:p>
          <a:p>
            <a:pPr marL="457200" lvl="1" indent="0">
              <a:spcAft>
                <a:spcPts val="600"/>
              </a:spcAft>
              <a:buNone/>
            </a:pPr>
            <a:r>
              <a:rPr lang="en-AU" sz="2000" kern="0" dirty="0"/>
              <a:t>It provides suggested steps on undertaking a legislative review process, drawing from country experience</a:t>
            </a:r>
          </a:p>
        </p:txBody>
      </p:sp>
      <p:sp>
        <p:nvSpPr>
          <p:cNvPr id="5" name="AutoShape 4" descr="data:image/jpeg;base64,/9j/4AAQSkZJRgABAQAAAQABAAD/2wCEAAkGBxAQEBASEQ8PEhUVEA8SExQQFA8QDw4VFhUXFhQRFBQZHCggGBolGxYVITEiJSkrLi4uFx8zODMsNygtLisBCgoKDg0OGhAQGjclICQsLCwuLCwsLC0sLCw0LCwuLCwsLCw3LSwsLDcsLCssLCwsLCwsLCwsLCwsLCwsLCwsLP/AABEIAMUA/wMBEQACEQEDEQH/xAAbAAEAAgMBAQAAAAAAAAAAAAAAAgMBBAUGB//EAEUQAAIBAQMFCgoJBAIDAAAAAAABAgMEETESIVFxgQUGQVRhkZOhscEWIjJCcoKy0eHiFBUzQ1JikqLCE1Pw8QdjIyRE/8QAGgEBAQADAQEAAAAAAAAAAAAAAAECAwUEBv/EADURAQABAgIIAgkEAwEBAAAAAAABAgMEEQUVMUFRUqHhEiETFEKBkbHB0fBTYXHxIyRiIjL/2gAMAwEAAhEDEQA/APpR5mYAAAAAAAAAAAAADAGQAAAAAAWxpf8AjlL0Uv1K9gVAAAAAAAAAAAAAAAAAAAAAAAAAAAAnCN8ZPQ4d6AgAAAAAE6NJykkv9LSB0LZFKk0sFk+0hKQ5gUAAAAAAAAAAAAAAAAAAADDA3/oN8Y3O6Vyvvwb7gZtOpTcXc1cBEAAA2bJG+FX0V1XvuA1gAAAASvzIDrWWhkLlePuKjFu+zl6vtISQ5RFAAAAAAAAAAAAAAAAAAAAlShlSitLS2cPUFdorFGpTUlc1f3agOZabM4Z8Vp0ayKoAAb25fn+r3glp1I3NrQ2gIgAAHTsVmyVe8X+1e8qNkCm2/Zy2dqBDkkUAAAAAAAAAAAAAAAAAAADa3OhfO/Qut5veCXSKgAaA5trsuTnWHs/AitUDf3Lwnrj3glRb43TfKk+7uA1wAG1YKOU8p4LrYHSKgBTbPs56u9AhySKAAAAAAAAAAAAAAAAAAAB0dzYXRb0y6lm7bxBLbKgAANAcq12fIfI8PcRWzuZhL0l2AljdOGaL5WipDQIoleB2aNPJilo63wlRMABVbPs56gQ5BFAAAAAAAAAAAAAAAAAABhsDtUIZMYrQlfr4esqSmAAAAI1aakmn/rlAosNNxU0/xc+ZZwSstcL4S1X82cDkEVs7n07536M+3g/zkBLplQAAVWryJ+iwQ5BFAAAAAAAAAAAAAAAAAABOhDKnFaWr9SzvqQHZKgAAAAAEYYy1r2UBIDi1IZLa0NoiujufC6F+l382b3lSWyAAAV2nyJ+jLsBDjkUAAAAAAAAAAAAAAAAAAG1ubC+beiPW/gmCdjpFQAAAAACEMZel/GIEwObujC6d+ldaze4iw6FON0UtCSKiQAABXaPIn6MuwSQ5EoNYprXmIrAAAAAAAAAAAAAAAACi1WunSSdSSim7lffnewwuXaLcZ1zk3WcPcvT4bcZy3rLZZVIqSzJ4ZSlFvY85lTMVRnDXXTNE+Gdvx+TdsVLJUuHxn1ZveWGEtgoAAAAABCn53pdyAmBrW6Kug3+OK/U0u24kzkyppmdjZKxAAACFbyZejLsAnJXgUTskH5t2rMDNVLc9cEntuYM0Hue/xLmIubH1e/xLrKZudbbRCjnqPJWF90nHVeliarl2i351Tk32cPcvTlbjOf5hOE1JJp3ppNNcKeDM4mJjOGqqmaZmmdsJFYgAAAAAAAHNoQ+kbo0oYxoRdWWjKzXLncOZngr/AMuKindTGfv/ADJ2bX+vo+q5vuTlH8fmfR6+tO5N6E2e9xUKcbklyZ9fCUSAAAAAABCn53pPuAmBGeG2PtICQAAAAjW8mXoy7AQmwMAAAADn7o2dTU4PCcWntV3aa7lEVUzTO9stXJt101xtic3nd7dZulKnLyqU5Qeq/N3rYeXAVzNvwTtpnJ0tL2oi9F2nZXGf3+k+91j2uUAAAAAAAhWqqEZSlhFOT1JXkqqimJqnczt0TXVFFO2ZyQ3iWdunWtEvKrVJfpi3/Jy5keHARM01XZ21S6umK4prow9OyiOv9ZPQV89y0yS2LO+pHvcaEigAAAAAACFLh9KXaCUwIzw2x9pASAAAAEavky9GXYBIAAAAAKbVHMnoJJDyFoX9DdDRGvDZlr4r95zs/RYv9q46/nzdyI9Y0d+9uen9fJ2TouIAAAAAAA42+iu1SjTjnlVmopLFpNZtryVtPBpC5MW4ojbVOTsaGsxVem7VsojP86y9jYLKqFGnSXmQjHW0s72u9nst0RRTFMbnLv3Zu3ark75zTlBPFfDVoNjUjdJfmX7lt4QJRknh8VyNcAGQAAAAAhTxkvzX86XxAmBGeG2PtICQAAAAi87u4FjyvgXeBIAAAAAMTjemgPJ78LM3RjUj5VKaknwpNpPryXsOdpCiZtxXG2mc/wA6Oxoa7EXptVbK4y/Pdm27HaFUpwmvOinqfCuc9tquLlEVRvc6/amzcqtzunJcZtIAAAAAHH3Oh9J3TXDCgm+TKj87/aczP02L/aj5/wBu/P8Aq6N/6ufKe3ze3mzpw+fQKAEZQvz4PSsdT0oDEZ8DzPg0S1e7tAmAAAAIedrj7L+YCYEZ4bY+0gJAAAEZPgWPYtIGYq7MBkAAAAAAHPt9nU1OEsJxknqkrjXXRFUTTO9stXJt1xXG2JzeW3rVWlVoS8qnN819z611ng0dXMRVanbTLs6atxNVF+nZVH9dPk7p0nDAAAABr2+0qlSnUfmxbXK8IrnuNd656O3NfBvw1mb12m3G+em/of8AH9jcaE60vKqzefhcY5r/ANWUeLR1GVua521S6WnL0TdptRspjrPbJ6WTznScVgAAAxJJ5nnAhe443taeGOvSuX/YFgAABCpjF/mu/Vm7WgJgRnhtj7SAkAAjKXAsezlYGYxu73pAyAAAAAAABRao4PYSSHi90/8A17fCphGqllaM/iy68lnKuz6HFxXuq/O76LDx61o6q3vo2fOOmcO+dV88AAAADz++uu2qVCOeU5J3ac+TBbW+o5mkq5mKbUbZl3tB2oia79WymMvrPT5vdWGzKjSp01hCEY67ljznQt0RRTFMbnEv3Zu3Krk75zSNjWAAAAABXkuPk4cMe+PuAnGSavQGQI1I3ppY3ZtfB1gZjK9J6UnzgYnhtj7SAkBiTuX+XvkAQjdji8fcuQDIAAAAAAAACNWN6aA8nvxsmXZ8tLPTkpeq80u57DnaRt+K1nwdnQt/0eI8E7Koy98ecfVduRav6tGnPhuul6SzP37T04a76S1TU8WOsegxFVG7POP4nzj7Nw3vIAAAHA3Ch9K3SdTGFK+S0eL4sP3PK2HHtf58XNe6n8jr5vpcR/qaOi3vq+vnPTye+mzsQ+ZQKAAAAAAAISi071jwr8XxAlGSavQGQIUuFaJPmeddTBLM8NsfaQEgIrO9WZa+F93OBIAAAAAAAAAAAc62UFJThLCSlF6pK7vNddMVRNM72y3XNFUV07YnN4/etVdOpWoSxTb9aLyZ93MczR1c0VVWZ/OLv6atxct0YinZPl7p84+r0p1nzoAA0d2rV/SoTksWsmOuWb3vYefF3fRWpqe3R9j02IppnZtn+I/Ml/8Ax9YcizyqtZ6s83owzLryjzaNteG14uL2acv+O/FuPZjrPbJ6WTznScVEAAAAAAAABCaueUvWWnlXL28wE078AIYS1x618H1AZnhtj7SAzN3Ls1vMgEVcrgMgAAAAAAAAAADXtccHsJJDw2+BfR7bCssJXSezxZrmue04uK/wYmm5un+pfT6P/wBrA1WJ2x5fWOvyekT0HafNTGXlLIQA8xvqrOpUpUI53endplN5MV/n4jj6Srmuum1H5ns/P3fS6EtRbtV36v490ec/n7PoVisyo0oU44QhGK5blidWiiKKYpjc+dvXZu3Kq53zmybGsAAAAAAAAAAK/Jf5W/0t9z7QM1syv0NPZg+psEM1MPWj7SAPO1yK/a8y/kBIAAAAAAAAAAAAIVo3xfOB5bfhZMuz5SWenJS9V5pdz2HO0hb8dnPh5uxoW/6PEeGdlUZe/bCve5av6lnjfjDxHs8nqaNmBu+ksxxjyatLWPRYmctlXn9+rqHsc1iUkk28Er3yCZy81iJmcoed3qUnare6rWaGVV1ebTX+fhOJhP8APiZuTu8/s+p0hMYXAxZjbOUfWfz930ObO3D5RWUAAAAAAAYlJLFpa2kBTK20l95HY7+wmcL4ZR+sKX41zS9wzg8MradaE8ylGXJeuwZplMEfwvPmzX+ctD5UUYi/FV+KcU9aklf1EVOHC9LfVm7nzlRICmdspxxnHY7+wmcLlKt7o0vx9UvcPFB4ZZVvpPz1tvXcM4PDK6FaMsJRepplzTJMAAAAAAADnWqgpKcJYSUovU1d2GFVMVRNM72dFc0VRVG2PN4ne3UdG0VKMuHKj60G7urK6jjaPqm1eqtTv+cPp9L0Rfw1N+nd5+6e+T1Z23yzlb5bV/ToSSxm8havO6u08WPu+CzPGfJ1NEWPS4mJnZT5/bq3/wDj+xZFmlUaz1Ztr0IeKuvKe016NteG14uP5923Tl/x34txspjrPn8snpJs6UOKiAAAQnWisZRWtpAya9XdKlHznL0V3snihl4ZadXdeXmwS9K9vuMfEvgalS3VZYzfq+L2Ezll4YUPPjn1kVgAAA3KFvkrlJuSxTeeUXpv4dRlEsZpdSFdNOSweRLU00pLqXOZMMmbTaY0oq/O7sy4XpeoTOREZuLabXOp5TzaFmitnCYTObZERCgigAABbTtE4+TOS2u7mLmmUNulutUXlKMup9XuL4k8ENulurTeKlHrXOi+Jj4JbULTCWE4var+YubHKVqKAADWtcc6ZJWHg99dJ0bVCtHzlGa9KFya5snnOHjom1fi5G/z98PqtE1xfwlVmrdnHunZ9fg9NRqqcYyWEkpLU1edumqKoiqN75i5RNFU0VbYnJ5LfTacuuoJq6CUc+ClLO32cxwtJXPHdijh831WhrPo8P6SY86vP3Rs+r063yWenThSo1IKMIRgpO+93K69K46VOJsU0xTFUeTiXMBi7lc11UTnM5tb6/hxnrZl63a54Y6uxP6cn19HjP7mPW7XPBq7Efpyi93IP/6f3SHrVrng1fiP05+CEt1aLxrxeuTZPWrPNB6hif05+Ct7q2dfex2KT7EPWrPNC6vxXJKuW7lmX3jeqFV/xMfXbHMzjRmKn2OsfdTU3x0Fgq0tUH33GM46zG9sjROJnbER7/s1Km+qPm2es/SyY9l5rnSFvc3U6Gu76uk9mvLfXV4LLdrnJ/xMNYxw6tsaF41T8O6HhXX4vH95NYftC6mp5p+CdPfZU86y/plJdsTKNIRvjqxnQvCqfg6di3w0amaSqUn/ANkfFfrLNz3G6jG2at+TyXdFYijziM/4+xX3x0I4KrP0ISu55XCrHWY35lGicTVtjL+e2aFDflCGb6PaGm1eroLXw8nUY6wtNk6FvTvjr9mKu++FSTlKjaFf+WDS5PKGsLRqa9EeUx1+zZo7vWeSfjSjcr7pwmnszXN8iNkYyzPtNFejMTT7Of8ADQtO+qK+zoVZ8svET7WaqsfbjZ5vTb0Ndn/7nL3Z/Zpy311+CzRWtzfca9YRwb40NTvqn4C311+LR55omsP2g1NTzT8FsN9k/Osr2TfY4mUaRp3x1YToWd1XTu2qe+mm/Ko146lGS7TONIWt7VVoa/GyY6tmG+GzvhqLXTqdyZsjG2OZpnRWKj2esLo7tWd/ec8Ki/iWMZYn2mE6NxUex8vusW6lB/ew613GXrVnmhjq/E/pykt1KKwrRWp3D1mzzQnqGJ/Tn4JrduCwtP7pF9atc8Gr8T+nPwS+vocZ/cx63a54NXYj9OWPr+HDaE9bbQ9btc0GrcT+nLQ3x7oUK9BXTjlwkpRSv8ZPNJLqfqnix121dteVXnDpaKw+IsX/AP1RMUzGU/OPt71+9S1ZdFwbzwd3qvOuu836Nu+O14Z3PNpux4L8XI2VR1jb9HKtG9uvKc5f1l40pS+z0u/8Rrr0bFdU1TO1ut6a8FEUxRsiI29lb3sV198uj+Yw1XHFnr3/AI69lfg9V/vro/iNWU8TXs8nXseD1X++uj+I1ZTxNezydex4P1OMR6P5hqynia9nk69mPB+pxiPR/MNWU8TXs8nXsz4P1OMR6P5hqynia9nk69jwfqcYj0fzDVlPE17PJ17Hg/U4xHo/mGrKeJr2eTr2PB+pxiPR/MNWU8TXs8nXseD9TjEej+Yasp4mvZ5OvY8H6nGI9H8w1ZTxNezydex4P1OMR6P5hqynia9nk69ldXcSvHyZ06nI06b2Yo116Mn2ZbbWnKJn/wB05dWrKx2hY2efquEuxnnnAXY3PbTpTDT7SDo1uL1/0Mw9SvcGzWGH54+MMqhWeFnrbY3dojBXuBOkcPHtx8YWQ3PtMsKOTyzlBdSzm2nR12drTXpbDU7Jz+LajuBVaz1oRehQcktravPTGjIy85eGrTsZ+VHl/P8AaXg/U4xHo/mLqynix17PJ17Hg/U4xHo/mGrKeJr2eTr2PB+pxiPR/MNWU8TXs8nXseD9TjEej+Yasp4mvZ5OvY8H6nGI9H8w1ZTxNezydex4P1OMR6P5hqynia9nk69jwfqcYj0fzDVlPE17PJ17MeD9TjEej+Yasp4mvZ5OvZnwfqcYj0fzDVlPE17PJ17Hg9V/vro/iNWU8TXs8nXsyt7tX++uj+I1ZTxNezydeyzwXr/3l0fzDVccTXv/AB17Onvf3Hq2eq5SqZUXBxaycnPemnffyPnPThcH6CqZiXix2koxVuKfDllOe16A9zlAAAAAi4J8C5kBCVmg/NWzMMlzVTsUeBtdaJkZqJ2OSwueomS5qZQaxTRBEKAAAFtGzuXItPuLEI340IJXZK2pNmWSZoV7KmsySfJmT1kmDNoTg4u5q4xVEKAAABK8C6Flm+C7XmLkma+Fh0y5i5JmujZYLgv13jIzTVOKwiuZFRNAAAAAAAAAAAAAAAAAFcqMXjFDJVbskNDWpkyM2PoUPzc69wyM04WaC83nzjIzXFQAAYlFPFX6wKZWSD4GtTJkuaP0KOmXV7hkZiscOXnGRmsjZoLzVtzlyM1iSWCu1BGQAAAAAAAAAD//2Q==">
            <a:extLst>
              <a:ext uri="{FF2B5EF4-FFF2-40B4-BE49-F238E27FC236}">
                <a16:creationId xmlns:a16="http://schemas.microsoft.com/office/drawing/2014/main" id="{D17AF0C5-2740-E340-99D8-CE467CB4033C}"/>
              </a:ext>
            </a:extLst>
          </p:cNvPr>
          <p:cNvSpPr>
            <a:spLocks noChangeAspect="1" noChangeArrowheads="1"/>
          </p:cNvSpPr>
          <p:nvPr/>
        </p:nvSpPr>
        <p:spPr bwMode="auto">
          <a:xfrm>
            <a:off x="1967607" y="-57651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6" name="Picture 2">
            <a:extLst>
              <a:ext uri="{FF2B5EF4-FFF2-40B4-BE49-F238E27FC236}">
                <a16:creationId xmlns:a16="http://schemas.microsoft.com/office/drawing/2014/main" id="{47B25632-9A29-3646-A3AA-E4FDA741584B}"/>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1839" t="9379" r="30115" b="5839"/>
          <a:stretch/>
        </p:blipFill>
        <p:spPr bwMode="auto">
          <a:xfrm rot="1011421">
            <a:off x="454265" y="1818824"/>
            <a:ext cx="3296222" cy="4590812"/>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itle 1">
            <a:extLst>
              <a:ext uri="{FF2B5EF4-FFF2-40B4-BE49-F238E27FC236}">
                <a16:creationId xmlns:a16="http://schemas.microsoft.com/office/drawing/2014/main" id="{3D6D7962-6225-4535-B71E-ECA3F9F41D24}"/>
              </a:ext>
            </a:extLst>
          </p:cNvPr>
          <p:cNvSpPr txBox="1">
            <a:spLocks/>
          </p:cNvSpPr>
          <p:nvPr/>
        </p:nvSpPr>
        <p:spPr>
          <a:xfrm>
            <a:off x="407368" y="145803"/>
            <a:ext cx="9660496" cy="61890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spcBef>
                <a:spcPts val="0"/>
              </a:spcBef>
              <a:spcAft>
                <a:spcPts val="0"/>
              </a:spcAft>
            </a:pPr>
            <a:r>
              <a:rPr lang="en-AU" sz="2800" b="1" dirty="0">
                <a:solidFill>
                  <a:srgbClr val="000000"/>
                </a:solidFill>
                <a:latin typeface="Arial" panose="020B0604020202020204" pitchFamily="34" charset="0"/>
                <a:cs typeface="MS PGothic" panose="020B0600070205080204" pitchFamily="34" charset="-128"/>
              </a:rPr>
              <a:t>The Handbook on Law and Disaster Risk Reduction </a:t>
            </a:r>
            <a:endParaRPr lang="en-GB" sz="2800" b="1" dirty="0"/>
          </a:p>
        </p:txBody>
      </p:sp>
    </p:spTree>
    <p:extLst>
      <p:ext uri="{BB962C8B-B14F-4D97-AF65-F5344CB8AC3E}">
        <p14:creationId xmlns:p14="http://schemas.microsoft.com/office/powerpoint/2010/main" val="117430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CF719DAD-FD70-7641-AF10-E1B38E592D6C}"/>
              </a:ext>
            </a:extLst>
          </p:cNvPr>
          <p:cNvSpPr txBox="1">
            <a:spLocks/>
          </p:cNvSpPr>
          <p:nvPr/>
        </p:nvSpPr>
        <p:spPr>
          <a:xfrm>
            <a:off x="551384" y="1412776"/>
            <a:ext cx="6192688" cy="3822585"/>
          </a:xfrm>
          <a:prstGeom prst="rect">
            <a:avLst/>
          </a:prstGeom>
          <a:noFill/>
        </p:spPr>
        <p:txBody>
          <a:bodyPr wrap="square" rtlCol="0">
            <a:spAutoFit/>
          </a:bodyPr>
          <a:lstStyle>
            <a:lvl1pPr marL="273050" indent="-273050" algn="l" rtl="0" eaLnBrk="1" fontAlgn="base" hangingPunct="1">
              <a:spcBef>
                <a:spcPct val="20000"/>
              </a:spcBef>
              <a:spcAft>
                <a:spcPct val="0"/>
              </a:spcAft>
              <a:buClr>
                <a:srgbClr val="CF1C21"/>
              </a:buClr>
              <a:buSzPct val="80000"/>
              <a:buFont typeface="Wingdings" pitchFamily="2" charset="2"/>
              <a:buChar char="§"/>
              <a:defRPr sz="2200" kern="1200">
                <a:solidFill>
                  <a:schemeClr val="tx1"/>
                </a:solidFill>
                <a:latin typeface="Arial" pitchFamily="34" charset="0"/>
                <a:ea typeface="+mn-ea"/>
                <a:cs typeface="Arial" pitchFamily="34" charset="0"/>
              </a:defRPr>
            </a:lvl1pPr>
            <a:lvl2pPr marL="450850" indent="-177800"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2pPr>
            <a:lvl3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3pPr>
            <a:lvl4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ClrTx/>
              <a:buFont typeface="Arial" panose="020B0604020202020204" pitchFamily="34" charset="0"/>
              <a:buChar char="•"/>
            </a:pPr>
            <a:r>
              <a:rPr lang="en-US" sz="2000" b="1" dirty="0"/>
              <a:t>Decentralized implementation</a:t>
            </a:r>
          </a:p>
          <a:p>
            <a:pPr lvl="1">
              <a:spcBef>
                <a:spcPts val="0"/>
              </a:spcBef>
              <a:buClrTx/>
              <a:buFont typeface="Arial" panose="020B0604020202020204" pitchFamily="34" charset="0"/>
              <a:buChar char="•"/>
            </a:pPr>
            <a:r>
              <a:rPr lang="en-US" sz="1800" dirty="0"/>
              <a:t>Local government responsibility but lacks means</a:t>
            </a:r>
          </a:p>
          <a:p>
            <a:pPr marL="457200" indent="-457200">
              <a:spcBef>
                <a:spcPts val="0"/>
              </a:spcBef>
              <a:buFont typeface="Arial" panose="020B0604020202020204" pitchFamily="34" charset="0"/>
              <a:buChar char="•"/>
            </a:pPr>
            <a:endParaRPr lang="en-US" sz="2000" b="1" dirty="0"/>
          </a:p>
          <a:p>
            <a:pPr>
              <a:spcBef>
                <a:spcPts val="0"/>
              </a:spcBef>
              <a:buClrTx/>
              <a:buFont typeface="Arial" panose="020B0604020202020204" pitchFamily="34" charset="0"/>
              <a:buChar char="•"/>
            </a:pPr>
            <a:r>
              <a:rPr lang="en-US" sz="2000" b="1" dirty="0"/>
              <a:t>Funding mandates</a:t>
            </a:r>
          </a:p>
          <a:p>
            <a:pPr lvl="1">
              <a:spcBef>
                <a:spcPts val="0"/>
              </a:spcBef>
              <a:buClrTx/>
              <a:buFont typeface="Arial" panose="020B0604020202020204" pitchFamily="34" charset="0"/>
              <a:buChar char="•"/>
            </a:pPr>
            <a:r>
              <a:rPr lang="en-US" sz="1800" dirty="0"/>
              <a:t>Even DRM funds tend to </a:t>
            </a:r>
            <a:r>
              <a:rPr lang="en-US" sz="1800" dirty="0" err="1"/>
              <a:t>favour</a:t>
            </a:r>
            <a:r>
              <a:rPr lang="en-US" sz="1800" dirty="0"/>
              <a:t> response</a:t>
            </a:r>
          </a:p>
          <a:p>
            <a:pPr marL="0" indent="0">
              <a:spcBef>
                <a:spcPts val="0"/>
              </a:spcBef>
              <a:buNone/>
            </a:pPr>
            <a:endParaRPr lang="en-US" sz="2000" dirty="0"/>
          </a:p>
          <a:p>
            <a:pPr>
              <a:spcBef>
                <a:spcPts val="0"/>
              </a:spcBef>
              <a:buClrTx/>
              <a:buFont typeface="Arial" panose="020B0604020202020204" pitchFamily="34" charset="0"/>
              <a:buChar char="•"/>
            </a:pPr>
            <a:r>
              <a:rPr lang="en-US" sz="2000" b="1" dirty="0"/>
              <a:t>Accountability</a:t>
            </a:r>
          </a:p>
          <a:p>
            <a:pPr lvl="1">
              <a:spcBef>
                <a:spcPts val="0"/>
              </a:spcBef>
              <a:buClrTx/>
              <a:buFont typeface="Arial" panose="020B0604020202020204" pitchFamily="34" charset="0"/>
              <a:buChar char="•"/>
            </a:pPr>
            <a:r>
              <a:rPr lang="en-US" sz="1800" dirty="0"/>
              <a:t>Few mechanisms for monitoring &amp; oversight</a:t>
            </a:r>
          </a:p>
          <a:p>
            <a:pPr>
              <a:spcBef>
                <a:spcPts val="0"/>
              </a:spcBef>
            </a:pPr>
            <a:endParaRPr lang="es-ES" sz="2000" b="1" dirty="0"/>
          </a:p>
          <a:p>
            <a:pPr>
              <a:spcBef>
                <a:spcPts val="0"/>
              </a:spcBef>
              <a:buClrTx/>
              <a:buFont typeface="Arial" panose="020B0604020202020204" pitchFamily="34" charset="0"/>
              <a:buChar char="•"/>
            </a:pPr>
            <a:r>
              <a:rPr lang="es-ES" sz="2000" b="1" dirty="0" err="1"/>
              <a:t>Early</a:t>
            </a:r>
            <a:r>
              <a:rPr lang="es-ES" sz="2000" b="1" dirty="0"/>
              <a:t> </a:t>
            </a:r>
            <a:r>
              <a:rPr lang="es-ES" sz="2000" b="1" dirty="0" err="1"/>
              <a:t>warning</a:t>
            </a:r>
            <a:r>
              <a:rPr lang="es-ES" sz="2000" b="1" dirty="0"/>
              <a:t> &amp; </a:t>
            </a:r>
            <a:r>
              <a:rPr lang="es-ES" sz="2000" b="1" dirty="0" err="1"/>
              <a:t>risk</a:t>
            </a:r>
            <a:r>
              <a:rPr lang="es-ES" sz="2000" b="1" dirty="0"/>
              <a:t> </a:t>
            </a:r>
            <a:r>
              <a:rPr lang="es-ES" sz="2000" b="1" dirty="0" err="1"/>
              <a:t>mapping</a:t>
            </a:r>
            <a:endParaRPr lang="es-ES" sz="2000" b="1" dirty="0"/>
          </a:p>
          <a:p>
            <a:pPr lvl="1">
              <a:spcBef>
                <a:spcPts val="0"/>
              </a:spcBef>
              <a:buClrTx/>
              <a:buFont typeface="Arial" panose="020B0604020202020204" pitchFamily="34" charset="0"/>
              <a:buChar char="•"/>
            </a:pPr>
            <a:r>
              <a:rPr lang="es-ES" sz="1800" dirty="0" err="1"/>
              <a:t>Lack</a:t>
            </a:r>
            <a:r>
              <a:rPr lang="es-ES" sz="1800" dirty="0"/>
              <a:t> </a:t>
            </a:r>
            <a:r>
              <a:rPr lang="es-ES" sz="1800" dirty="0" err="1"/>
              <a:t>of</a:t>
            </a:r>
            <a:r>
              <a:rPr lang="es-ES" sz="1800" dirty="0"/>
              <a:t> </a:t>
            </a:r>
            <a:r>
              <a:rPr lang="es-ES" sz="1800" dirty="0" err="1"/>
              <a:t>clear</a:t>
            </a:r>
            <a:r>
              <a:rPr lang="es-ES" sz="1800" dirty="0"/>
              <a:t> </a:t>
            </a:r>
            <a:r>
              <a:rPr lang="es-ES" sz="1800" dirty="0" err="1"/>
              <a:t>direction</a:t>
            </a:r>
            <a:r>
              <a:rPr lang="es-ES" sz="1800" dirty="0"/>
              <a:t> </a:t>
            </a:r>
            <a:r>
              <a:rPr lang="es-ES" sz="1800" dirty="0" err="1"/>
              <a:t>on</a:t>
            </a:r>
            <a:r>
              <a:rPr lang="es-ES" sz="1800" dirty="0"/>
              <a:t> EWS</a:t>
            </a:r>
          </a:p>
          <a:p>
            <a:pPr marL="457200" indent="-457200">
              <a:buFont typeface="Arial" panose="020B0604020202020204" pitchFamily="34" charset="0"/>
              <a:buChar char="•"/>
            </a:pPr>
            <a:endParaRPr lang="en-US" dirty="0"/>
          </a:p>
        </p:txBody>
      </p:sp>
      <p:pic>
        <p:nvPicPr>
          <p:cNvPr id="5" name="Picture 3">
            <a:extLst>
              <a:ext uri="{FF2B5EF4-FFF2-40B4-BE49-F238E27FC236}">
                <a16:creationId xmlns:a16="http://schemas.microsoft.com/office/drawing/2014/main" id="{5E3236C2-BD22-0E4A-90F3-79B8C27E4E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2144" y="1052736"/>
            <a:ext cx="3528392" cy="5105625"/>
          </a:xfrm>
          <a:prstGeom prst="rect">
            <a:avLst/>
          </a:prstGeom>
        </p:spPr>
      </p:pic>
      <p:sp>
        <p:nvSpPr>
          <p:cNvPr id="6" name="Tekstvak 5">
            <a:extLst>
              <a:ext uri="{FF2B5EF4-FFF2-40B4-BE49-F238E27FC236}">
                <a16:creationId xmlns:a16="http://schemas.microsoft.com/office/drawing/2014/main" id="{40CC562E-1816-D64A-9438-4ED37B2BDDB7}"/>
              </a:ext>
            </a:extLst>
          </p:cNvPr>
          <p:cNvSpPr txBox="1"/>
          <p:nvPr/>
        </p:nvSpPr>
        <p:spPr>
          <a:xfrm>
            <a:off x="429591" y="5698767"/>
            <a:ext cx="4712703" cy="215444"/>
          </a:xfrm>
          <a:prstGeom prst="rect">
            <a:avLst/>
          </a:prstGeom>
          <a:noFill/>
        </p:spPr>
        <p:txBody>
          <a:bodyPr wrap="square" rtlCol="0">
            <a:spAutoFit/>
          </a:bodyPr>
          <a:lstStyle/>
          <a:p>
            <a:r>
              <a:rPr lang="nl-NL" sz="800" dirty="0"/>
              <a:t>Source: IFRC Disaster </a:t>
            </a:r>
            <a:r>
              <a:rPr lang="nl-NL" sz="800" dirty="0" err="1"/>
              <a:t>Law</a:t>
            </a:r>
            <a:r>
              <a:rPr lang="nl-NL" sz="800" dirty="0"/>
              <a:t> </a:t>
            </a:r>
            <a:r>
              <a:rPr lang="nl-NL" sz="800" dirty="0" err="1"/>
              <a:t>Programme</a:t>
            </a:r>
            <a:endParaRPr lang="nl-NL" sz="800" dirty="0"/>
          </a:p>
        </p:txBody>
      </p:sp>
      <p:sp>
        <p:nvSpPr>
          <p:cNvPr id="7" name="Title 1">
            <a:extLst>
              <a:ext uri="{FF2B5EF4-FFF2-40B4-BE49-F238E27FC236}">
                <a16:creationId xmlns:a16="http://schemas.microsoft.com/office/drawing/2014/main" id="{70E5FD6E-1E35-4860-9C9F-A7F18CDFF442}"/>
              </a:ext>
            </a:extLst>
          </p:cNvPr>
          <p:cNvSpPr txBox="1">
            <a:spLocks/>
          </p:cNvSpPr>
          <p:nvPr/>
        </p:nvSpPr>
        <p:spPr>
          <a:xfrm>
            <a:off x="407368" y="145803"/>
            <a:ext cx="9660496" cy="61890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spcBef>
                <a:spcPts val="0"/>
              </a:spcBef>
              <a:spcAft>
                <a:spcPts val="0"/>
              </a:spcAft>
            </a:pPr>
            <a:r>
              <a:rPr lang="en-AU" sz="2800" b="1" dirty="0">
                <a:solidFill>
                  <a:srgbClr val="000000"/>
                </a:solidFill>
                <a:latin typeface="Arial" panose="020B0604020202020204" pitchFamily="34" charset="0"/>
                <a:cs typeface="MS PGothic" panose="020B0600070205080204" pitchFamily="34" charset="-128"/>
              </a:rPr>
              <a:t>Key gaps and challenges</a:t>
            </a:r>
          </a:p>
        </p:txBody>
      </p:sp>
    </p:spTree>
    <p:extLst>
      <p:ext uri="{BB962C8B-B14F-4D97-AF65-F5344CB8AC3E}">
        <p14:creationId xmlns:p14="http://schemas.microsoft.com/office/powerpoint/2010/main" val="298090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9DF5E4-32AA-4710-9602-008728DE733D}"/>
              </a:ext>
            </a:extLst>
          </p:cNvPr>
          <p:cNvSpPr txBox="1"/>
          <p:nvPr/>
        </p:nvSpPr>
        <p:spPr>
          <a:xfrm>
            <a:off x="767408" y="1823333"/>
            <a:ext cx="10657184" cy="3139321"/>
          </a:xfrm>
          <a:prstGeom prst="rect">
            <a:avLst/>
          </a:prstGeom>
          <a:noFill/>
        </p:spPr>
        <p:txBody>
          <a:bodyPr wrap="square" rtlCol="0">
            <a:spAutoFit/>
          </a:bodyPr>
          <a:lstStyle/>
          <a:p>
            <a:pPr marL="342900" indent="-342900">
              <a:buAutoNum type="arabicPeriod"/>
            </a:pPr>
            <a:r>
              <a:rPr lang="en-GB" sz="2200" dirty="0">
                <a:latin typeface="+mn-lt"/>
              </a:rPr>
              <a:t>What we seek to achieve through engagement in climate-related policy processes</a:t>
            </a:r>
          </a:p>
          <a:p>
            <a:pPr marL="342900" indent="-342900">
              <a:buAutoNum type="arabicPeriod"/>
            </a:pPr>
            <a:endParaRPr lang="en-GB" sz="2200" dirty="0">
              <a:latin typeface="+mn-lt"/>
            </a:endParaRPr>
          </a:p>
          <a:p>
            <a:pPr marL="342900" indent="-342900">
              <a:buAutoNum type="arabicPeriod"/>
            </a:pPr>
            <a:r>
              <a:rPr lang="en-GB" sz="2200" dirty="0">
                <a:latin typeface="+mn-lt"/>
              </a:rPr>
              <a:t>RCRC key messages or “policy asks”</a:t>
            </a:r>
          </a:p>
          <a:p>
            <a:pPr marL="342900" indent="-342900">
              <a:buAutoNum type="arabicPeriod"/>
            </a:pPr>
            <a:endParaRPr lang="en-GB" sz="2200" dirty="0">
              <a:latin typeface="+mn-lt"/>
            </a:endParaRPr>
          </a:p>
          <a:p>
            <a:pPr marL="342900" indent="-342900">
              <a:buAutoNum type="arabicPeriod"/>
            </a:pPr>
            <a:r>
              <a:rPr lang="en-GB" sz="2200" dirty="0">
                <a:latin typeface="+mn-lt"/>
              </a:rPr>
              <a:t>The Paris Agreement: what is it and why does it matter for </a:t>
            </a:r>
            <a:r>
              <a:rPr lang="en-GB" sz="2200" dirty="0">
                <a:solidFill>
                  <a:srgbClr val="FF0000"/>
                </a:solidFill>
                <a:latin typeface="+mn-lt"/>
              </a:rPr>
              <a:t>our work?</a:t>
            </a:r>
          </a:p>
          <a:p>
            <a:pPr marL="342900" indent="-342900">
              <a:buAutoNum type="arabicPeriod"/>
            </a:pPr>
            <a:endParaRPr lang="en-GB" sz="2200" dirty="0">
              <a:latin typeface="+mn-lt"/>
            </a:endParaRPr>
          </a:p>
          <a:p>
            <a:pPr marL="342900" indent="-342900">
              <a:buAutoNum type="arabicPeriod"/>
            </a:pPr>
            <a:r>
              <a:rPr lang="en-GB" sz="2200" dirty="0">
                <a:latin typeface="+mn-lt"/>
              </a:rPr>
              <a:t>Global to local: connecting global processes to our national engagement, </a:t>
            </a:r>
            <a:r>
              <a:rPr lang="en-GB" sz="2200" dirty="0">
                <a:solidFill>
                  <a:srgbClr val="FF0000"/>
                </a:solidFill>
                <a:latin typeface="+mn-lt"/>
              </a:rPr>
              <a:t>drawing on local needs and perspectives</a:t>
            </a:r>
            <a:br>
              <a:rPr lang="en-GB" sz="2200" dirty="0">
                <a:solidFill>
                  <a:srgbClr val="FF0000"/>
                </a:solidFill>
                <a:latin typeface="+mn-lt"/>
              </a:rPr>
            </a:br>
            <a:r>
              <a:rPr lang="en-GB" sz="2200" dirty="0">
                <a:solidFill>
                  <a:schemeClr val="tx2"/>
                </a:solidFill>
                <a:latin typeface="+mn-lt"/>
              </a:rPr>
              <a:t>- 'National Adaptation Plans' and climate laws</a:t>
            </a:r>
          </a:p>
        </p:txBody>
      </p:sp>
      <p:sp>
        <p:nvSpPr>
          <p:cNvPr id="3" name="TextBox 1">
            <a:extLst>
              <a:ext uri="{FF2B5EF4-FFF2-40B4-BE49-F238E27FC236}">
                <a16:creationId xmlns:a16="http://schemas.microsoft.com/office/drawing/2014/main" id="{D8841FE6-B711-47B9-B040-46C3DD8477D7}"/>
              </a:ext>
            </a:extLst>
          </p:cNvPr>
          <p:cNvSpPr txBox="1">
            <a:spLocks noChangeArrowheads="1"/>
          </p:cNvSpPr>
          <p:nvPr/>
        </p:nvSpPr>
        <p:spPr bwMode="auto">
          <a:xfrm>
            <a:off x="900000" y="396000"/>
            <a:ext cx="8604250" cy="512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1148" rIns="82296" bIns="41148">
            <a:spAutoFit/>
          </a:bodyPr>
          <a:lstStyle>
            <a:lvl1pPr defTabSz="822325">
              <a:defRPr>
                <a:solidFill>
                  <a:schemeClr val="tx1"/>
                </a:solidFill>
                <a:latin typeface="Arial" charset="0"/>
                <a:ea typeface="MS PGothic" charset="0"/>
                <a:cs typeface="MS PGothic" charset="0"/>
              </a:defRPr>
            </a:lvl1pPr>
            <a:lvl2pPr marL="742950" indent="-285750" defTabSz="822325">
              <a:defRPr>
                <a:solidFill>
                  <a:schemeClr val="tx1"/>
                </a:solidFill>
                <a:latin typeface="Arial" charset="0"/>
                <a:ea typeface="MS PGothic" charset="0"/>
                <a:cs typeface="MS PGothic" charset="0"/>
              </a:defRPr>
            </a:lvl2pPr>
            <a:lvl3pPr marL="1143000" indent="-228600" defTabSz="822325">
              <a:defRPr>
                <a:solidFill>
                  <a:schemeClr val="tx1"/>
                </a:solidFill>
                <a:latin typeface="Arial" charset="0"/>
                <a:ea typeface="MS PGothic" charset="0"/>
                <a:cs typeface="MS PGothic" charset="0"/>
              </a:defRPr>
            </a:lvl3pPr>
            <a:lvl4pPr marL="1600200" indent="-228600" defTabSz="822325">
              <a:defRPr>
                <a:solidFill>
                  <a:schemeClr val="tx1"/>
                </a:solidFill>
                <a:latin typeface="Arial" charset="0"/>
                <a:ea typeface="MS PGothic" charset="0"/>
                <a:cs typeface="MS PGothic" charset="0"/>
              </a:defRPr>
            </a:lvl4pPr>
            <a:lvl5pPr marL="2057400" indent="-228600" defTabSz="822325">
              <a:defRPr>
                <a:solidFill>
                  <a:schemeClr val="tx1"/>
                </a:solidFill>
                <a:latin typeface="Arial" charset="0"/>
                <a:ea typeface="MS PGothic" charset="0"/>
                <a:cs typeface="MS PGothic" charset="0"/>
              </a:defRPr>
            </a:lvl5pPr>
            <a:lvl6pPr marL="2514600" indent="-228600" defTabSz="822325"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822325"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822325"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822325"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2800" b="1" dirty="0"/>
              <a:t>Overview of session</a:t>
            </a:r>
            <a:endParaRPr lang="en-GB" sz="2800" b="1" dirty="0"/>
          </a:p>
        </p:txBody>
      </p:sp>
    </p:spTree>
    <p:extLst>
      <p:ext uri="{BB962C8B-B14F-4D97-AF65-F5344CB8AC3E}">
        <p14:creationId xmlns:p14="http://schemas.microsoft.com/office/powerpoint/2010/main" val="225897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kstvak 5">
            <a:extLst>
              <a:ext uri="{FF2B5EF4-FFF2-40B4-BE49-F238E27FC236}">
                <a16:creationId xmlns:a16="http://schemas.microsoft.com/office/drawing/2014/main" id="{8068C9C6-F902-4518-B8AE-BC2F37D8AF74}"/>
              </a:ext>
            </a:extLst>
          </p:cNvPr>
          <p:cNvSpPr txBox="1"/>
          <p:nvPr/>
        </p:nvSpPr>
        <p:spPr bwMode="auto">
          <a:xfrm>
            <a:off x="3200190" y="5939029"/>
            <a:ext cx="5758900" cy="333757"/>
          </a:xfrm>
          <a:prstGeom prst="rect">
            <a:avLst/>
          </a:prstGeom>
          <a:solidFill>
            <a:srgbClr val="FFFFFF">
              <a:alpha val="60000"/>
            </a:srgbClr>
          </a:solid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lIns="59144" tIns="29572" rIns="59144" bIns="29572">
            <a:noAutofit/>
          </a:bodyPr>
          <a:lstStyle>
            <a:defPPr>
              <a:defRPr lang="en-US"/>
            </a:defPPr>
            <a:lvl1pPr algn="r">
              <a:defRPr b="1"/>
            </a:lvl1pPr>
          </a:lstStyle>
          <a:p>
            <a:pPr algn="l"/>
            <a:r>
              <a:rPr lang="nl-NL" dirty="0"/>
              <a:t>	</a:t>
            </a:r>
            <a:r>
              <a:rPr lang="nl-NL" i="1" dirty="0"/>
              <a:t>etc</a:t>
            </a:r>
            <a:r>
              <a:rPr lang="nl-NL" dirty="0"/>
              <a:t>.</a:t>
            </a:r>
          </a:p>
        </p:txBody>
      </p:sp>
      <p:grpSp>
        <p:nvGrpSpPr>
          <p:cNvPr id="37" name="Group 36">
            <a:extLst>
              <a:ext uri="{FF2B5EF4-FFF2-40B4-BE49-F238E27FC236}">
                <a16:creationId xmlns:a16="http://schemas.microsoft.com/office/drawing/2014/main" id="{4BCE107A-A94F-4906-B40C-05D4B7CA78A5}"/>
              </a:ext>
            </a:extLst>
          </p:cNvPr>
          <p:cNvGrpSpPr/>
          <p:nvPr/>
        </p:nvGrpSpPr>
        <p:grpSpPr>
          <a:xfrm>
            <a:off x="1919536" y="1463778"/>
            <a:ext cx="1435318" cy="4798583"/>
            <a:chOff x="1690292" y="275303"/>
            <a:chExt cx="1913758" cy="6398110"/>
          </a:xfrm>
        </p:grpSpPr>
        <p:sp>
          <p:nvSpPr>
            <p:cNvPr id="38" name="Tekstvak 9">
              <a:extLst>
                <a:ext uri="{FF2B5EF4-FFF2-40B4-BE49-F238E27FC236}">
                  <a16:creationId xmlns:a16="http://schemas.microsoft.com/office/drawing/2014/main" id="{575A9A60-D546-43B5-B849-69E88EE29226}"/>
                </a:ext>
              </a:extLst>
            </p:cNvPr>
            <p:cNvSpPr txBox="1"/>
            <p:nvPr/>
          </p:nvSpPr>
          <p:spPr bwMode="auto">
            <a:xfrm rot="16200000">
              <a:off x="-1268893" y="3234488"/>
              <a:ext cx="6398110" cy="479739"/>
            </a:xfrm>
            <a:prstGeom prst="rect">
              <a:avLst/>
            </a:prstGeom>
            <a:solidFill>
              <a:srgbClr val="FD0F0F"/>
            </a:solidFill>
            <a:ln>
              <a:noFill/>
            </a:ln>
          </p:spPr>
          <p:style>
            <a:lnRef idx="2">
              <a:schemeClr val="dk1"/>
            </a:lnRef>
            <a:fillRef idx="1">
              <a:schemeClr val="lt1"/>
            </a:fillRef>
            <a:effectRef idx="0">
              <a:schemeClr val="dk1"/>
            </a:effectRef>
            <a:fontRef idx="minor">
              <a:schemeClr val="dk1"/>
            </a:fontRef>
          </p:style>
          <p:txBody>
            <a:bodyPr wrap="square" lIns="59144" tIns="29572" rIns="59144" bIns="29572">
              <a:spAutoFit/>
            </a:bodyPr>
            <a:lstStyle/>
            <a:p>
              <a:pPr algn="ctr">
                <a:defRPr/>
              </a:pPr>
              <a:r>
                <a:rPr lang="nl-NL" sz="1950" b="1" dirty="0">
                  <a:solidFill>
                    <a:schemeClr val="bg1"/>
                  </a:solidFill>
                </a:rPr>
                <a:t>Climate (change) risks</a:t>
              </a:r>
              <a:endParaRPr lang="en-US" sz="1950" b="1" dirty="0">
                <a:solidFill>
                  <a:schemeClr val="bg1"/>
                </a:solidFill>
              </a:endParaRPr>
            </a:p>
          </p:txBody>
        </p:sp>
        <p:sp>
          <p:nvSpPr>
            <p:cNvPr id="39" name="PIJL-RECHTS 16">
              <a:extLst>
                <a:ext uri="{FF2B5EF4-FFF2-40B4-BE49-F238E27FC236}">
                  <a16:creationId xmlns:a16="http://schemas.microsoft.com/office/drawing/2014/main" id="{B0789426-F0EB-43FF-9410-6CA73440E0BA}"/>
                </a:ext>
              </a:extLst>
            </p:cNvPr>
            <p:cNvSpPr>
              <a:spLocks noChangeArrowheads="1"/>
            </p:cNvSpPr>
            <p:nvPr/>
          </p:nvSpPr>
          <p:spPr bwMode="auto">
            <a:xfrm>
              <a:off x="2100818" y="627750"/>
              <a:ext cx="1503232" cy="432675"/>
            </a:xfrm>
            <a:prstGeom prst="rightArrow">
              <a:avLst>
                <a:gd name="adj1" fmla="val 50000"/>
                <a:gd name="adj2" fmla="val 50184"/>
              </a:avLst>
            </a:prstGeom>
            <a:solidFill>
              <a:srgbClr val="FD0F0F"/>
            </a:solidFill>
            <a:ln w="9525">
              <a:noFill/>
              <a:round/>
              <a:headEnd/>
              <a:tailEnd/>
            </a:ln>
          </p:spPr>
          <p:txBody>
            <a:bodyPr lIns="59144" tIns="29572" rIns="59144" bIns="29572"/>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nl-NL" altLang="en-US"/>
            </a:p>
          </p:txBody>
        </p:sp>
        <p:sp>
          <p:nvSpPr>
            <p:cNvPr id="40" name="PIJL-RECHTS 17">
              <a:extLst>
                <a:ext uri="{FF2B5EF4-FFF2-40B4-BE49-F238E27FC236}">
                  <a16:creationId xmlns:a16="http://schemas.microsoft.com/office/drawing/2014/main" id="{31309177-DF75-4891-A907-AFBF708D8A3D}"/>
                </a:ext>
              </a:extLst>
            </p:cNvPr>
            <p:cNvSpPr>
              <a:spLocks noChangeArrowheads="1"/>
            </p:cNvSpPr>
            <p:nvPr/>
          </p:nvSpPr>
          <p:spPr bwMode="auto">
            <a:xfrm>
              <a:off x="2113518" y="2132198"/>
              <a:ext cx="1490532" cy="435977"/>
            </a:xfrm>
            <a:prstGeom prst="rightArrow">
              <a:avLst>
                <a:gd name="adj1" fmla="val 50000"/>
                <a:gd name="adj2" fmla="val 49812"/>
              </a:avLst>
            </a:prstGeom>
            <a:solidFill>
              <a:srgbClr val="FD0F0F"/>
            </a:solidFill>
            <a:ln w="9525">
              <a:noFill/>
              <a:round/>
              <a:headEnd/>
              <a:tailEnd/>
            </a:ln>
          </p:spPr>
          <p:txBody>
            <a:bodyPr lIns="59144" tIns="29572" rIns="59144" bIns="29572"/>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nl-NL" altLang="en-US"/>
            </a:p>
          </p:txBody>
        </p:sp>
        <p:sp>
          <p:nvSpPr>
            <p:cNvPr id="41" name="PIJL-RECHTS 18">
              <a:extLst>
                <a:ext uri="{FF2B5EF4-FFF2-40B4-BE49-F238E27FC236}">
                  <a16:creationId xmlns:a16="http://schemas.microsoft.com/office/drawing/2014/main" id="{4A530A33-161E-415F-AE8B-68A1A9B789CC}"/>
                </a:ext>
              </a:extLst>
            </p:cNvPr>
            <p:cNvSpPr>
              <a:spLocks noChangeArrowheads="1"/>
            </p:cNvSpPr>
            <p:nvPr/>
          </p:nvSpPr>
          <p:spPr bwMode="auto">
            <a:xfrm>
              <a:off x="2115105" y="3663812"/>
              <a:ext cx="1488945" cy="432675"/>
            </a:xfrm>
            <a:prstGeom prst="rightArrow">
              <a:avLst>
                <a:gd name="adj1" fmla="val 50000"/>
                <a:gd name="adj2" fmla="val 50192"/>
              </a:avLst>
            </a:prstGeom>
            <a:solidFill>
              <a:srgbClr val="FD0F0F"/>
            </a:solidFill>
            <a:ln w="9525">
              <a:noFill/>
              <a:round/>
              <a:headEnd/>
              <a:tailEnd/>
            </a:ln>
          </p:spPr>
          <p:txBody>
            <a:bodyPr lIns="59144" tIns="29572" rIns="59144" bIns="29572"/>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nl-NL" altLang="en-US"/>
            </a:p>
          </p:txBody>
        </p:sp>
        <p:sp>
          <p:nvSpPr>
            <p:cNvPr id="42" name="PIJL-RECHTS 19">
              <a:extLst>
                <a:ext uri="{FF2B5EF4-FFF2-40B4-BE49-F238E27FC236}">
                  <a16:creationId xmlns:a16="http://schemas.microsoft.com/office/drawing/2014/main" id="{671EE5D0-69A4-41DE-8C0E-6D735C0D4B66}"/>
                </a:ext>
              </a:extLst>
            </p:cNvPr>
            <p:cNvSpPr>
              <a:spLocks noChangeArrowheads="1"/>
            </p:cNvSpPr>
            <p:nvPr/>
          </p:nvSpPr>
          <p:spPr bwMode="auto">
            <a:xfrm>
              <a:off x="2094468" y="5168824"/>
              <a:ext cx="1509582" cy="432673"/>
            </a:xfrm>
            <a:prstGeom prst="rightArrow">
              <a:avLst>
                <a:gd name="adj1" fmla="val 50000"/>
                <a:gd name="adj2" fmla="val 50185"/>
              </a:avLst>
            </a:prstGeom>
            <a:solidFill>
              <a:srgbClr val="FD0F0F"/>
            </a:solidFill>
            <a:ln w="9525">
              <a:noFill/>
              <a:round/>
              <a:headEnd/>
              <a:tailEnd/>
            </a:ln>
          </p:spPr>
          <p:txBody>
            <a:bodyPr lIns="59144" tIns="29572" rIns="59144" bIns="29572"/>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nl-NL" altLang="en-US"/>
            </a:p>
          </p:txBody>
        </p:sp>
        <p:sp>
          <p:nvSpPr>
            <p:cNvPr id="43" name="PIJL-RECHTS 19">
              <a:extLst>
                <a:ext uri="{FF2B5EF4-FFF2-40B4-BE49-F238E27FC236}">
                  <a16:creationId xmlns:a16="http://schemas.microsoft.com/office/drawing/2014/main" id="{3ECE105B-6BAF-4C31-8FA9-E411C5492111}"/>
                </a:ext>
              </a:extLst>
            </p:cNvPr>
            <p:cNvSpPr>
              <a:spLocks noChangeArrowheads="1"/>
            </p:cNvSpPr>
            <p:nvPr/>
          </p:nvSpPr>
          <p:spPr bwMode="auto">
            <a:xfrm>
              <a:off x="2089556" y="6240740"/>
              <a:ext cx="1514494" cy="432673"/>
            </a:xfrm>
            <a:prstGeom prst="rightArrow">
              <a:avLst>
                <a:gd name="adj1" fmla="val 50000"/>
                <a:gd name="adj2" fmla="val 50185"/>
              </a:avLst>
            </a:prstGeom>
            <a:solidFill>
              <a:srgbClr val="FD0F0F"/>
            </a:solidFill>
            <a:ln w="9525">
              <a:noFill/>
              <a:round/>
              <a:headEnd/>
              <a:tailEnd/>
            </a:ln>
          </p:spPr>
          <p:txBody>
            <a:bodyPr lIns="59144" tIns="29572" rIns="59144" bIns="29572"/>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nl-NL" altLang="en-US"/>
            </a:p>
          </p:txBody>
        </p:sp>
      </p:grpSp>
      <p:sp>
        <p:nvSpPr>
          <p:cNvPr id="18" name="Tekstvak 2">
            <a:extLst>
              <a:ext uri="{FF2B5EF4-FFF2-40B4-BE49-F238E27FC236}">
                <a16:creationId xmlns:a16="http://schemas.microsoft.com/office/drawing/2014/main" id="{376FA6DE-265C-4171-A834-64C315DDB4B5}"/>
              </a:ext>
            </a:extLst>
          </p:cNvPr>
          <p:cNvSpPr txBox="1">
            <a:spLocks noChangeArrowheads="1"/>
          </p:cNvSpPr>
          <p:nvPr/>
        </p:nvSpPr>
        <p:spPr bwMode="auto">
          <a:xfrm>
            <a:off x="551384" y="260649"/>
            <a:ext cx="979308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r>
              <a:rPr lang="nl-NL" altLang="en-US" sz="2400" b="1" dirty="0" err="1">
                <a:latin typeface="+mj-lt"/>
                <a:cs typeface="+mn-cs"/>
              </a:rPr>
              <a:t>Remember</a:t>
            </a:r>
            <a:r>
              <a:rPr lang="nl-NL" altLang="en-US" sz="2400" b="1" dirty="0">
                <a:latin typeface="+mj-lt"/>
                <a:cs typeface="+mn-cs"/>
              </a:rPr>
              <a:t>, </a:t>
            </a:r>
            <a:r>
              <a:rPr lang="nl-NL" altLang="en-US" sz="2400" b="1" dirty="0" err="1">
                <a:latin typeface="+mj-lt"/>
                <a:cs typeface="+mn-cs"/>
              </a:rPr>
              <a:t>our</a:t>
            </a:r>
            <a:r>
              <a:rPr lang="nl-NL" altLang="en-US" sz="2400" b="1" dirty="0">
                <a:latin typeface="+mj-lt"/>
                <a:cs typeface="+mn-cs"/>
              </a:rPr>
              <a:t> </a:t>
            </a:r>
            <a:r>
              <a:rPr lang="nl-NL" altLang="en-US" sz="2400" b="1" dirty="0" err="1">
                <a:latin typeface="+mj-lt"/>
                <a:cs typeface="+mn-cs"/>
              </a:rPr>
              <a:t>messages</a:t>
            </a:r>
            <a:r>
              <a:rPr lang="nl-NL" altLang="en-US" sz="2400" b="1" dirty="0">
                <a:latin typeface="+mj-lt"/>
                <a:cs typeface="+mn-cs"/>
              </a:rPr>
              <a:t> to </a:t>
            </a:r>
            <a:r>
              <a:rPr lang="nl-NL" altLang="en-US" sz="2400" b="1" dirty="0" err="1">
                <a:latin typeface="+mj-lt"/>
                <a:cs typeface="+mn-cs"/>
              </a:rPr>
              <a:t>governments</a:t>
            </a:r>
            <a:r>
              <a:rPr lang="nl-NL" altLang="en-US" sz="2400" b="1" dirty="0">
                <a:latin typeface="+mj-lt"/>
                <a:cs typeface="+mn-cs"/>
              </a:rPr>
              <a:t> are closely related to what we </a:t>
            </a:r>
            <a:r>
              <a:rPr lang="nl-NL" altLang="en-US" sz="2400" b="1" dirty="0" err="1">
                <a:latin typeface="+mj-lt"/>
                <a:cs typeface="+mn-cs"/>
              </a:rPr>
              <a:t>already</a:t>
            </a:r>
            <a:r>
              <a:rPr lang="nl-NL" altLang="en-US" sz="2400" b="1" dirty="0">
                <a:latin typeface="+mj-lt"/>
                <a:cs typeface="+mn-cs"/>
              </a:rPr>
              <a:t> do… </a:t>
            </a:r>
          </a:p>
        </p:txBody>
      </p:sp>
      <p:sp>
        <p:nvSpPr>
          <p:cNvPr id="19" name="Block Arc 18">
            <a:extLst>
              <a:ext uri="{FF2B5EF4-FFF2-40B4-BE49-F238E27FC236}">
                <a16:creationId xmlns:a16="http://schemas.microsoft.com/office/drawing/2014/main" id="{FDC46537-EB3C-4438-B781-F6677BD5AA0D}"/>
              </a:ext>
            </a:extLst>
          </p:cNvPr>
          <p:cNvSpPr/>
          <p:nvPr/>
        </p:nvSpPr>
        <p:spPr>
          <a:xfrm>
            <a:off x="8832304" y="1492450"/>
            <a:ext cx="1944216" cy="4456830"/>
          </a:xfrm>
          <a:prstGeom prst="blockArc">
            <a:avLst>
              <a:gd name="adj1" fmla="val 16309634"/>
              <a:gd name="adj2" fmla="val 5391537"/>
              <a:gd name="adj3" fmla="val 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sz="1600" b="1" dirty="0">
                <a:solidFill>
                  <a:schemeClr val="tx1"/>
                </a:solidFill>
                <a:latin typeface="Arial" charset="0"/>
                <a:ea typeface="MS PGothic" charset="0"/>
                <a:cs typeface="MS PGothic" charset="0"/>
              </a:rPr>
              <a:t>“People First”</a:t>
            </a:r>
          </a:p>
        </p:txBody>
      </p:sp>
      <p:sp>
        <p:nvSpPr>
          <p:cNvPr id="20" name="Tekstvak 5">
            <a:extLst>
              <a:ext uri="{FF2B5EF4-FFF2-40B4-BE49-F238E27FC236}">
                <a16:creationId xmlns:a16="http://schemas.microsoft.com/office/drawing/2014/main" id="{C860B2B6-F0AD-AF48-AE6E-9C7AD2E2C034}"/>
              </a:ext>
            </a:extLst>
          </p:cNvPr>
          <p:cNvSpPr txBox="1"/>
          <p:nvPr/>
        </p:nvSpPr>
        <p:spPr bwMode="auto">
          <a:xfrm>
            <a:off x="3343742" y="4675833"/>
            <a:ext cx="5719762" cy="923925"/>
          </a:xfrm>
          <a:prstGeom prst="rect">
            <a:avLst/>
          </a:prstGeom>
          <a:solidFill>
            <a:srgbClr val="FFFFFF">
              <a:alpha val="60000"/>
            </a:srgbClr>
          </a:solid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lIns="59144" tIns="29572" rIns="59144" bIns="29572"/>
          <a:lstStyle>
            <a:defPPr>
              <a:defRPr lang="en-US"/>
            </a:defPPr>
            <a:lvl1pPr algn="r">
              <a:defRPr b="1"/>
            </a:lvl1pPr>
          </a:lstStyle>
          <a:p>
            <a:pPr algn="l">
              <a:defRPr/>
            </a:pPr>
            <a:endParaRPr lang="nl-NL" dirty="0"/>
          </a:p>
          <a:p>
            <a:pPr algn="l">
              <a:defRPr/>
            </a:pPr>
            <a:r>
              <a:rPr lang="nl-NL" dirty="0"/>
              <a:t>	Food Security </a:t>
            </a:r>
            <a:r>
              <a:rPr lang="nl-NL" dirty="0" err="1"/>
              <a:t>and</a:t>
            </a:r>
            <a:r>
              <a:rPr lang="nl-NL" dirty="0"/>
              <a:t> </a:t>
            </a:r>
            <a:r>
              <a:rPr lang="nl-NL" dirty="0" err="1"/>
              <a:t>Social</a:t>
            </a:r>
            <a:r>
              <a:rPr lang="nl-NL" dirty="0"/>
              <a:t> </a:t>
            </a:r>
            <a:r>
              <a:rPr lang="nl-NL" dirty="0" err="1"/>
              <a:t>Protection</a:t>
            </a:r>
            <a:endParaRPr lang="nl-NL" dirty="0"/>
          </a:p>
        </p:txBody>
      </p:sp>
      <p:sp>
        <p:nvSpPr>
          <p:cNvPr id="21" name="Tekstvak 5">
            <a:extLst>
              <a:ext uri="{FF2B5EF4-FFF2-40B4-BE49-F238E27FC236}">
                <a16:creationId xmlns:a16="http://schemas.microsoft.com/office/drawing/2014/main" id="{162F1493-40C8-8A44-859A-28C0F17E1511}"/>
              </a:ext>
            </a:extLst>
          </p:cNvPr>
          <p:cNvSpPr txBox="1"/>
          <p:nvPr/>
        </p:nvSpPr>
        <p:spPr bwMode="auto">
          <a:xfrm>
            <a:off x="3343742" y="3631258"/>
            <a:ext cx="5740400" cy="922338"/>
          </a:xfrm>
          <a:prstGeom prst="rect">
            <a:avLst/>
          </a:prstGeom>
          <a:solidFill>
            <a:srgbClr val="FFFFFF">
              <a:alpha val="60000"/>
            </a:srgbClr>
          </a:solid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lIns="59144" tIns="29572" rIns="59144" bIns="29572"/>
          <a:lstStyle>
            <a:defPPr>
              <a:defRPr lang="en-US"/>
            </a:defPPr>
            <a:lvl1pPr algn="r">
              <a:defRPr b="1"/>
            </a:lvl1pPr>
          </a:lstStyle>
          <a:p>
            <a:pPr algn="l">
              <a:defRPr/>
            </a:pPr>
            <a:endParaRPr lang="nl-NL" dirty="0"/>
          </a:p>
          <a:p>
            <a:pPr algn="l">
              <a:defRPr/>
            </a:pPr>
            <a:r>
              <a:rPr lang="nl-NL" dirty="0"/>
              <a:t>	Water, </a:t>
            </a:r>
            <a:r>
              <a:rPr lang="nl-NL" dirty="0" err="1"/>
              <a:t>Sanitation</a:t>
            </a:r>
            <a:r>
              <a:rPr lang="nl-NL" dirty="0"/>
              <a:t> </a:t>
            </a:r>
            <a:r>
              <a:rPr lang="nl-NL" dirty="0" err="1"/>
              <a:t>and</a:t>
            </a:r>
            <a:r>
              <a:rPr lang="nl-NL" dirty="0"/>
              <a:t> </a:t>
            </a:r>
            <a:r>
              <a:rPr lang="nl-NL" dirty="0" err="1"/>
              <a:t>Hygiene</a:t>
            </a:r>
            <a:endParaRPr lang="nl-NL" dirty="0"/>
          </a:p>
        </p:txBody>
      </p:sp>
      <p:sp>
        <p:nvSpPr>
          <p:cNvPr id="22" name="Tekstvak 5">
            <a:extLst>
              <a:ext uri="{FF2B5EF4-FFF2-40B4-BE49-F238E27FC236}">
                <a16:creationId xmlns:a16="http://schemas.microsoft.com/office/drawing/2014/main" id="{D74F4DF2-742E-3748-93DC-D45938523D7F}"/>
              </a:ext>
            </a:extLst>
          </p:cNvPr>
          <p:cNvSpPr txBox="1"/>
          <p:nvPr/>
        </p:nvSpPr>
        <p:spPr bwMode="auto">
          <a:xfrm>
            <a:off x="3354854" y="1534171"/>
            <a:ext cx="5729288" cy="911225"/>
          </a:xfrm>
          <a:prstGeom prst="rect">
            <a:avLst/>
          </a:prstGeom>
          <a:solidFill>
            <a:srgbClr val="FFFFFF">
              <a:alpha val="60000"/>
            </a:srgbClr>
          </a:solid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lIns="59144" tIns="29572" rIns="59144" bIns="29572"/>
          <a:lstStyle/>
          <a:p>
            <a:pPr>
              <a:defRPr/>
            </a:pPr>
            <a:r>
              <a:rPr lang="nl-NL" b="1" dirty="0"/>
              <a:t>   </a:t>
            </a:r>
          </a:p>
          <a:p>
            <a:pPr>
              <a:defRPr/>
            </a:pPr>
            <a:r>
              <a:rPr lang="nl-NL" b="1" dirty="0"/>
              <a:t>	Disaster management, DRR, </a:t>
            </a:r>
            <a:r>
              <a:rPr lang="nl-NL" b="1" dirty="0" err="1"/>
              <a:t>Resilience</a:t>
            </a:r>
            <a:endParaRPr lang="en-US" b="1" dirty="0"/>
          </a:p>
        </p:txBody>
      </p:sp>
      <p:pic>
        <p:nvPicPr>
          <p:cNvPr id="23" name="Picture 16">
            <a:extLst>
              <a:ext uri="{FF2B5EF4-FFF2-40B4-BE49-F238E27FC236}">
                <a16:creationId xmlns:a16="http://schemas.microsoft.com/office/drawing/2014/main" id="{BF6ED02E-CB8B-364F-91D2-BD7330F7E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6370" y="1504157"/>
            <a:ext cx="1054100" cy="95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Lst>
        </p:spPr>
      </p:pic>
      <p:sp>
        <p:nvSpPr>
          <p:cNvPr id="24" name="Tekstvak 5">
            <a:extLst>
              <a:ext uri="{FF2B5EF4-FFF2-40B4-BE49-F238E27FC236}">
                <a16:creationId xmlns:a16="http://schemas.microsoft.com/office/drawing/2014/main" id="{55F9B54A-9845-EA4B-8FCC-6970B85F1306}"/>
              </a:ext>
            </a:extLst>
          </p:cNvPr>
          <p:cNvSpPr txBox="1"/>
          <p:nvPr/>
        </p:nvSpPr>
        <p:spPr bwMode="auto">
          <a:xfrm>
            <a:off x="3343742" y="2566046"/>
            <a:ext cx="5724525" cy="923925"/>
          </a:xfrm>
          <a:prstGeom prst="rect">
            <a:avLst/>
          </a:prstGeom>
          <a:solidFill>
            <a:srgbClr val="FFFFFF">
              <a:alpha val="60000"/>
            </a:srgbClr>
          </a:solid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lIns="59144" tIns="29572" rIns="59144" bIns="29572"/>
          <a:lstStyle>
            <a:defPPr>
              <a:defRPr lang="en-US"/>
            </a:defPPr>
            <a:lvl1pPr algn="r">
              <a:defRPr b="1"/>
            </a:lvl1pPr>
          </a:lstStyle>
          <a:p>
            <a:pPr algn="l">
              <a:defRPr/>
            </a:pPr>
            <a:endParaRPr lang="nl-NL" dirty="0"/>
          </a:p>
          <a:p>
            <a:pPr algn="l">
              <a:defRPr/>
            </a:pPr>
            <a:r>
              <a:rPr lang="nl-NL" dirty="0"/>
              <a:t>	Health &amp; Care</a:t>
            </a:r>
          </a:p>
        </p:txBody>
      </p:sp>
      <p:pic>
        <p:nvPicPr>
          <p:cNvPr id="25" name="Picture 18">
            <a:extLst>
              <a:ext uri="{FF2B5EF4-FFF2-40B4-BE49-F238E27FC236}">
                <a16:creationId xmlns:a16="http://schemas.microsoft.com/office/drawing/2014/main" id="{8F53CB71-7EF8-2840-B48D-5217134A31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9220" y="4672509"/>
            <a:ext cx="11017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
            <a:extLst>
              <a:ext uri="{FF2B5EF4-FFF2-40B4-BE49-F238E27FC236}">
                <a16:creationId xmlns:a16="http://schemas.microsoft.com/office/drawing/2014/main" id="{DACBE59C-2E3D-724F-97F0-AE0AAF7F9C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8433" y="3599508"/>
            <a:ext cx="1069975" cy="1000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 name="Picture 8" descr="i400-IMG_1823">
            <a:extLst>
              <a:ext uri="{FF2B5EF4-FFF2-40B4-BE49-F238E27FC236}">
                <a16:creationId xmlns:a16="http://schemas.microsoft.com/office/drawing/2014/main" id="{F2AA782A-2003-0E4D-9D09-9A982949D6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0970" y="2572396"/>
            <a:ext cx="1081088"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07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idx="4294967295"/>
          </p:nvPr>
        </p:nvSpPr>
        <p:spPr>
          <a:xfrm>
            <a:off x="984262" y="157077"/>
            <a:ext cx="10223476" cy="1665287"/>
          </a:xfrm>
          <a:prstGeom prst="rect">
            <a:avLst/>
          </a:prstGeom>
        </p:spPr>
        <p:txBody>
          <a:bodyPr/>
          <a:lstStyle/>
          <a:p>
            <a:pPr algn="l" defTabSz="457200" eaLnBrk="1" hangingPunct="1">
              <a:defRPr/>
            </a:pPr>
            <a:r>
              <a:rPr lang="nl-NL" sz="2400" b="1" kern="1200" dirty="0">
                <a:solidFill>
                  <a:schemeClr val="tx1"/>
                </a:solidFill>
                <a:cs typeface="+mn-cs"/>
              </a:rPr>
              <a:t>Much of what National Societies already do, can set an example to your government on local adaptation in practice…</a:t>
            </a:r>
          </a:p>
        </p:txBody>
      </p:sp>
      <p:sp>
        <p:nvSpPr>
          <p:cNvPr id="31747" name="Tijdelijke aanduiding voor inhoud 2"/>
          <p:cNvSpPr>
            <a:spLocks noGrp="1"/>
          </p:cNvSpPr>
          <p:nvPr>
            <p:ph idx="4294967295"/>
          </p:nvPr>
        </p:nvSpPr>
        <p:spPr bwMode="auto">
          <a:xfrm>
            <a:off x="983432" y="2049944"/>
            <a:ext cx="8064500" cy="11747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nl-NL" sz="1800" dirty="0" err="1">
                <a:latin typeface="Arial" charset="0"/>
                <a:ea typeface="MS PGothic" charset="0"/>
                <a:cs typeface="Arial" charset="0"/>
              </a:rPr>
              <a:t>Climate</a:t>
            </a:r>
            <a:r>
              <a:rPr lang="nl-NL" sz="1800" dirty="0">
                <a:latin typeface="Arial" charset="0"/>
                <a:ea typeface="MS PGothic" charset="0"/>
                <a:cs typeface="Arial" charset="0"/>
              </a:rPr>
              <a:t>-smart </a:t>
            </a:r>
            <a:r>
              <a:rPr lang="nl-NL" sz="1800" dirty="0" err="1">
                <a:latin typeface="Arial" charset="0"/>
                <a:ea typeface="MS PGothic" charset="0"/>
                <a:cs typeface="Arial" charset="0"/>
              </a:rPr>
              <a:t>disaster</a:t>
            </a:r>
            <a:r>
              <a:rPr lang="nl-NL" sz="1800" dirty="0">
                <a:latin typeface="Arial" charset="0"/>
                <a:ea typeface="MS PGothic" charset="0"/>
                <a:cs typeface="Arial" charset="0"/>
              </a:rPr>
              <a:t> risk </a:t>
            </a:r>
            <a:r>
              <a:rPr lang="nl-NL" sz="1800" dirty="0" err="1">
                <a:latin typeface="Arial" charset="0"/>
                <a:ea typeface="MS PGothic" charset="0"/>
                <a:cs typeface="Arial" charset="0"/>
              </a:rPr>
              <a:t>reduction</a:t>
            </a:r>
            <a:r>
              <a:rPr lang="nl-NL" sz="1800" dirty="0">
                <a:latin typeface="Arial" charset="0"/>
                <a:ea typeface="MS PGothic" charset="0"/>
                <a:cs typeface="Arial" charset="0"/>
              </a:rPr>
              <a:t> = </a:t>
            </a:r>
            <a:r>
              <a:rPr lang="nl-NL" sz="1800" dirty="0" err="1">
                <a:latin typeface="Arial" charset="0"/>
                <a:ea typeface="MS PGothic" charset="0"/>
                <a:cs typeface="Arial" charset="0"/>
              </a:rPr>
              <a:t>adaptation</a:t>
            </a:r>
            <a:br>
              <a:rPr lang="nl-NL" sz="1800" dirty="0">
                <a:latin typeface="Arial" charset="0"/>
                <a:ea typeface="MS PGothic" charset="0"/>
                <a:cs typeface="Arial" charset="0"/>
              </a:rPr>
            </a:br>
            <a:endParaRPr lang="nl-NL" sz="1800" dirty="0">
              <a:latin typeface="Arial" charset="0"/>
              <a:ea typeface="MS PGothic" charset="0"/>
              <a:cs typeface="Arial" charset="0"/>
            </a:endParaRPr>
          </a:p>
        </p:txBody>
      </p:sp>
      <p:pic>
        <p:nvPicPr>
          <p:cNvPr id="31748" name="Afbeelding 3" descr="seychelles ewea.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9376" y="2641870"/>
            <a:ext cx="3428900" cy="2562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9" name="Afbeelding 4" descr="topics-communityrisk.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116602" y="2641405"/>
            <a:ext cx="3552155" cy="2558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0" name="Picture 1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38330" y="2637319"/>
            <a:ext cx="3552155" cy="25667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41090" y="908720"/>
            <a:ext cx="3694871" cy="659792"/>
          </a:xfrm>
          <a:prstGeom prst="rect">
            <a:avLst/>
          </a:prstGeom>
        </p:spPr>
        <p:txBody>
          <a:bodyPr>
            <a:noAutofit/>
          </a:bodyPr>
          <a:lstStyle/>
          <a:p>
            <a:pPr algn="l"/>
            <a:r>
              <a:rPr lang="en-GB" sz="1800" spc="-60" dirty="0">
                <a:solidFill>
                  <a:srgbClr val="000000"/>
                </a:solidFill>
                <a:latin typeface="+mn-lt"/>
              </a:rPr>
              <a:t>Climate legislation 1997:</a:t>
            </a:r>
            <a:br>
              <a:rPr lang="en-GB" sz="1800" spc="-60" dirty="0">
                <a:solidFill>
                  <a:srgbClr val="000000"/>
                </a:solidFill>
                <a:latin typeface="+mn-lt"/>
              </a:rPr>
            </a:br>
            <a:r>
              <a:rPr lang="en-GB" sz="1800" i="1" spc="-60" dirty="0">
                <a:solidFill>
                  <a:srgbClr val="000000"/>
                </a:solidFill>
                <a:latin typeface="+mn-lt"/>
              </a:rPr>
              <a:t>70 laws and policies </a:t>
            </a:r>
            <a:r>
              <a:rPr lang="en-GB" sz="1800" spc="-60" dirty="0">
                <a:solidFill>
                  <a:srgbClr val="000000"/>
                </a:solidFill>
                <a:latin typeface="+mn-lt"/>
              </a:rPr>
              <a:t>in 177 countries</a:t>
            </a:r>
            <a:endParaRPr lang="en-GB" sz="1800" i="1" spc="-60" dirty="0">
              <a:solidFill>
                <a:srgbClr val="000000"/>
              </a:solidFill>
              <a:latin typeface="+mn-lt"/>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4240"/>
          <a:stretch/>
        </p:blipFill>
        <p:spPr bwMode="auto">
          <a:xfrm>
            <a:off x="1524001" y="1541776"/>
            <a:ext cx="4572000" cy="2227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kstvak 3"/>
          <p:cNvSpPr txBox="1"/>
          <p:nvPr/>
        </p:nvSpPr>
        <p:spPr>
          <a:xfrm>
            <a:off x="6456040" y="3759216"/>
            <a:ext cx="4104456" cy="230832"/>
          </a:xfrm>
          <a:prstGeom prst="rect">
            <a:avLst/>
          </a:prstGeom>
          <a:noFill/>
        </p:spPr>
        <p:txBody>
          <a:bodyPr wrap="square" rtlCol="0">
            <a:spAutoFit/>
          </a:bodyPr>
          <a:lstStyle/>
          <a:p>
            <a:r>
              <a:rPr lang="nl-NL" sz="900" dirty="0"/>
              <a:t>Source: </a:t>
            </a:r>
            <a:r>
              <a:rPr lang="nl-NL" sz="900" dirty="0" err="1"/>
              <a:t>Grantham</a:t>
            </a:r>
            <a:r>
              <a:rPr lang="nl-NL" sz="900" dirty="0"/>
              <a:t> research </a:t>
            </a:r>
            <a:r>
              <a:rPr lang="nl-NL" sz="900" dirty="0" err="1"/>
              <a:t>institute</a:t>
            </a:r>
            <a:r>
              <a:rPr lang="nl-NL" sz="900" dirty="0"/>
              <a:t> on </a:t>
            </a:r>
            <a:r>
              <a:rPr lang="nl-NL" sz="900" dirty="0" err="1"/>
              <a:t>climate</a:t>
            </a:r>
            <a:r>
              <a:rPr lang="nl-NL" sz="900" dirty="0"/>
              <a:t> change </a:t>
            </a:r>
            <a:r>
              <a:rPr lang="nl-NL" sz="900" dirty="0" err="1"/>
              <a:t>and</a:t>
            </a:r>
            <a:r>
              <a:rPr lang="nl-NL" sz="900" dirty="0"/>
              <a:t> the environment</a:t>
            </a:r>
          </a:p>
        </p:txBody>
      </p:sp>
      <p:pic>
        <p:nvPicPr>
          <p:cNvPr id="6" name="Picture 2">
            <a:extLst>
              <a:ext uri="{FF2B5EF4-FFF2-40B4-BE49-F238E27FC236}">
                <a16:creationId xmlns:a16="http://schemas.microsoft.com/office/drawing/2014/main" id="{4FD4EB16-8B29-4FD5-866C-8FA4DA2D788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168009" y="1469768"/>
            <a:ext cx="4464496" cy="23042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5B0A0F75-A8CA-4168-9305-428F788F5C58}"/>
              </a:ext>
            </a:extLst>
          </p:cNvPr>
          <p:cNvSpPr/>
          <p:nvPr/>
        </p:nvSpPr>
        <p:spPr>
          <a:xfrm>
            <a:off x="7032104" y="1181736"/>
            <a:ext cx="280831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9" name="Title 1">
            <a:extLst>
              <a:ext uri="{FF2B5EF4-FFF2-40B4-BE49-F238E27FC236}">
                <a16:creationId xmlns:a16="http://schemas.microsoft.com/office/drawing/2014/main" id="{C4A9C51C-BC73-419B-AAB4-F5992C435436}"/>
              </a:ext>
            </a:extLst>
          </p:cNvPr>
          <p:cNvSpPr txBox="1">
            <a:spLocks/>
          </p:cNvSpPr>
          <p:nvPr/>
        </p:nvSpPr>
        <p:spPr bwMode="auto">
          <a:xfrm>
            <a:off x="6868489" y="908720"/>
            <a:ext cx="3601095" cy="659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r>
              <a:rPr lang="en-GB" sz="1800" kern="0" spc="-60" dirty="0">
                <a:solidFill>
                  <a:srgbClr val="000000"/>
                </a:solidFill>
              </a:rPr>
              <a:t>Climate legislation 2018:</a:t>
            </a:r>
            <a:br>
              <a:rPr lang="en-GB" sz="1800" kern="0" spc="-60" dirty="0">
                <a:solidFill>
                  <a:srgbClr val="000000"/>
                </a:solidFill>
              </a:rPr>
            </a:br>
            <a:r>
              <a:rPr lang="en-GB" sz="1800" kern="0" spc="-60" dirty="0">
                <a:solidFill>
                  <a:srgbClr val="000000"/>
                </a:solidFill>
              </a:rPr>
              <a:t>1</a:t>
            </a:r>
            <a:r>
              <a:rPr lang="he-IL" sz="1800" kern="0" spc="-60" dirty="0">
                <a:solidFill>
                  <a:srgbClr val="000000"/>
                </a:solidFill>
              </a:rPr>
              <a:t>5</a:t>
            </a:r>
            <a:r>
              <a:rPr lang="en-GB" sz="1800" kern="0" spc="-60" dirty="0">
                <a:solidFill>
                  <a:srgbClr val="000000"/>
                </a:solidFill>
              </a:rPr>
              <a:t>00 laws and policies globally</a:t>
            </a:r>
            <a:endParaRPr lang="en-GB" sz="1800" i="1" kern="0" spc="-60" dirty="0">
              <a:solidFill>
                <a:srgbClr val="000000"/>
              </a:solidFill>
            </a:endParaRPr>
          </a:p>
        </p:txBody>
      </p:sp>
      <p:pic>
        <p:nvPicPr>
          <p:cNvPr id="12" name="Picture 11">
            <a:extLst>
              <a:ext uri="{FF2B5EF4-FFF2-40B4-BE49-F238E27FC236}">
                <a16:creationId xmlns:a16="http://schemas.microsoft.com/office/drawing/2014/main" id="{BADF5475-EFB7-449B-88EE-30687EFCF598}"/>
              </a:ext>
            </a:extLst>
          </p:cNvPr>
          <p:cNvPicPr>
            <a:picLocks noChangeAspect="1"/>
          </p:cNvPicPr>
          <p:nvPr/>
        </p:nvPicPr>
        <p:blipFill>
          <a:blip r:embed="rId5"/>
          <a:stretch>
            <a:fillRect/>
          </a:stretch>
        </p:blipFill>
        <p:spPr>
          <a:xfrm>
            <a:off x="2489276" y="4220294"/>
            <a:ext cx="2814637" cy="2305050"/>
          </a:xfrm>
          <a:prstGeom prst="rect">
            <a:avLst/>
          </a:prstGeom>
        </p:spPr>
      </p:pic>
      <p:sp>
        <p:nvSpPr>
          <p:cNvPr id="14" name="Title 3">
            <a:extLst>
              <a:ext uri="{FF2B5EF4-FFF2-40B4-BE49-F238E27FC236}">
                <a16:creationId xmlns:a16="http://schemas.microsoft.com/office/drawing/2014/main" id="{33C48AD2-BC5C-42CD-9CB9-2148DA79A026}"/>
              </a:ext>
            </a:extLst>
          </p:cNvPr>
          <p:cNvSpPr txBox="1">
            <a:spLocks/>
          </p:cNvSpPr>
          <p:nvPr/>
        </p:nvSpPr>
        <p:spPr bwMode="auto">
          <a:xfrm>
            <a:off x="4923230" y="5246134"/>
            <a:ext cx="4197106" cy="343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r>
              <a:rPr lang="en-GB" altLang="en-US" sz="1800" kern="0" dirty="0">
                <a:solidFill>
                  <a:srgbClr val="000000"/>
                </a:solidFill>
              </a:rPr>
              <a:t>But adaptation is under-legislated…</a:t>
            </a:r>
          </a:p>
        </p:txBody>
      </p:sp>
      <p:sp>
        <p:nvSpPr>
          <p:cNvPr id="13" name="Title 1">
            <a:extLst>
              <a:ext uri="{FF2B5EF4-FFF2-40B4-BE49-F238E27FC236}">
                <a16:creationId xmlns:a16="http://schemas.microsoft.com/office/drawing/2014/main" id="{C13B62BB-A932-4B2D-AB17-994A457B7B23}"/>
              </a:ext>
            </a:extLst>
          </p:cNvPr>
          <p:cNvSpPr txBox="1">
            <a:spLocks/>
          </p:cNvSpPr>
          <p:nvPr/>
        </p:nvSpPr>
        <p:spPr>
          <a:xfrm>
            <a:off x="407368" y="145803"/>
            <a:ext cx="9660496" cy="61890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eaLnBrk="1" hangingPunct="1">
              <a:spcBef>
                <a:spcPts val="0"/>
              </a:spcBef>
              <a:spcAft>
                <a:spcPts val="0"/>
              </a:spcAft>
            </a:pPr>
            <a:r>
              <a:rPr lang="nl-NL" sz="2800" b="1" dirty="0">
                <a:solidFill>
                  <a:srgbClr val="000000"/>
                </a:solidFill>
                <a:latin typeface="Arial" panose="020B0604020202020204" pitchFamily="34" charset="0"/>
                <a:cs typeface="Arial" panose="020B0604020202020204" pitchFamily="34" charset="0"/>
              </a:rPr>
              <a:t>Climate in legislation</a:t>
            </a:r>
            <a:endParaRPr lang="en-GB" sz="2800" dirty="0"/>
          </a:p>
        </p:txBody>
      </p:sp>
    </p:spTree>
    <p:extLst>
      <p:ext uri="{BB962C8B-B14F-4D97-AF65-F5344CB8AC3E}">
        <p14:creationId xmlns:p14="http://schemas.microsoft.com/office/powerpoint/2010/main" val="44661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2DAF4646-72E4-49B4-9897-CE86311A8AB0}"/>
              </a:ext>
            </a:extLst>
          </p:cNvPr>
          <p:cNvSpPr>
            <a:spLocks noGrp="1"/>
          </p:cNvSpPr>
          <p:nvPr>
            <p:ph type="title" idx="4294967295"/>
          </p:nvPr>
        </p:nvSpPr>
        <p:spPr>
          <a:xfrm>
            <a:off x="5862835" y="1412875"/>
            <a:ext cx="5129709" cy="4464050"/>
          </a:xfrm>
          <a:prstGeom prst="rect">
            <a:avLst/>
          </a:prstGeom>
        </p:spPr>
        <p:txBody>
          <a:bodyPr/>
          <a:lstStyle/>
          <a:p>
            <a:pPr>
              <a:defRPr/>
            </a:pPr>
            <a:r>
              <a:rPr lang="en-US" altLang="en-US" sz="2000" dirty="0">
                <a:latin typeface="+mn-lt"/>
              </a:rPr>
              <a:t>Our volunteers are standing on the front line and are witnessing how climate risks are disproportionately affecting the most vulnerable communities in the world</a:t>
            </a:r>
            <a:br>
              <a:rPr lang="en-US" altLang="en-US" sz="2000" dirty="0">
                <a:latin typeface="+mn-lt"/>
              </a:rPr>
            </a:br>
            <a:br>
              <a:rPr lang="en-US" altLang="en-US" sz="2000" dirty="0">
                <a:latin typeface="+mn-lt"/>
              </a:rPr>
            </a:br>
            <a:br>
              <a:rPr lang="en-US" altLang="en-US" sz="2000" dirty="0">
                <a:latin typeface="+mn-lt"/>
              </a:rPr>
            </a:br>
            <a:br>
              <a:rPr lang="en-US" altLang="en-US" sz="2000" dirty="0">
                <a:latin typeface="+mn-lt"/>
              </a:rPr>
            </a:br>
            <a:r>
              <a:rPr lang="en-US" altLang="en-US" sz="2000" b="1" dirty="0">
                <a:latin typeface="+mn-lt"/>
              </a:rPr>
              <a:t>We need to bring this knowledge to the attention of the decision makers</a:t>
            </a:r>
          </a:p>
        </p:txBody>
      </p:sp>
      <p:pic>
        <p:nvPicPr>
          <p:cNvPr id="34819"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39416" y="1265239"/>
            <a:ext cx="4608512" cy="4741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45EEBD69-8288-4D78-967B-4793472B6668}"/>
              </a:ext>
            </a:extLst>
          </p:cNvPr>
          <p:cNvSpPr txBox="1">
            <a:spLocks noChangeArrowheads="1"/>
          </p:cNvSpPr>
          <p:nvPr/>
        </p:nvSpPr>
        <p:spPr bwMode="auto">
          <a:xfrm>
            <a:off x="900000" y="396000"/>
            <a:ext cx="860425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7613" tIns="40358" rIns="77613" bIns="40358"/>
          <a:lstStyle>
            <a:lvl1pPr>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1pPr>
            <a:lvl2pPr marL="742950" indent="-28575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2pPr>
            <a:lvl3pPr marL="11430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3pPr>
            <a:lvl4pPr marL="16002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dirty="0">
                <a:solidFill>
                  <a:srgbClr val="000000"/>
                </a:solidFill>
              </a:rPr>
              <a:t>The key reason for policy dialogue</a:t>
            </a:r>
            <a:endParaRPr lang="en-US" altLang="en-US" sz="2800" b="1" i="1" dirty="0">
              <a:solidFill>
                <a:srgbClr val="000000"/>
              </a:solidFill>
            </a:endParaRPr>
          </a:p>
        </p:txBody>
      </p:sp>
    </p:spTree>
    <p:extLst>
      <p:ext uri="{BB962C8B-B14F-4D97-AF65-F5344CB8AC3E}">
        <p14:creationId xmlns:p14="http://schemas.microsoft.com/office/powerpoint/2010/main" val="238783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t="-1000" r="11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5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a:extLst>
              <a:ext uri="{FF2B5EF4-FFF2-40B4-BE49-F238E27FC236}">
                <a16:creationId xmlns:a16="http://schemas.microsoft.com/office/drawing/2014/main" id="{DDE41AC0-18B8-438A-86F1-7F2F19B3C099}"/>
              </a:ext>
            </a:extLst>
          </p:cNvPr>
          <p:cNvSpPr txBox="1">
            <a:spLocks noChangeArrowheads="1"/>
          </p:cNvSpPr>
          <p:nvPr/>
        </p:nvSpPr>
        <p:spPr bwMode="auto">
          <a:xfrm>
            <a:off x="3071662" y="2938702"/>
            <a:ext cx="8496945" cy="1292151"/>
          </a:xfrm>
          <a:prstGeom prst="rect">
            <a:avLst/>
          </a:prstGeom>
          <a:solidFill>
            <a:srgbClr val="F2F2F2">
              <a:alpha val="9215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7616" tIns="40360" rIns="77616" bIns="40360"/>
          <a:lstStyle>
            <a:lvl1pPr marL="269875" indent="-269875">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b="1" dirty="0">
                <a:solidFill>
                  <a:srgbClr val="000000"/>
                </a:solidFill>
              </a:rPr>
              <a:t>COP: Conference of Parties; </a:t>
            </a:r>
            <a:r>
              <a:rPr lang="en-US" altLang="en-US" dirty="0"/>
              <a:t>UNFCCC Conference of the Parties (COP) is the annual meeting of all states that are members ("parties") to the UNFCCC. At the COP in 2015, world leaders reached the Paris Agreement (see later).</a:t>
            </a:r>
            <a:endParaRPr lang="en-US" altLang="en-US" b="1" dirty="0">
              <a:solidFill>
                <a:srgbClr val="000000"/>
              </a:solidFill>
            </a:endParaRPr>
          </a:p>
          <a:p>
            <a:pPr eaLnBrk="1" hangingPunct="1"/>
            <a:endParaRPr lang="en-US" altLang="en-US" b="1" dirty="0">
              <a:solidFill>
                <a:srgbClr val="000000"/>
              </a:solidFill>
            </a:endParaRPr>
          </a:p>
        </p:txBody>
      </p:sp>
      <p:sp>
        <p:nvSpPr>
          <p:cNvPr id="11267" name="Text Box 2">
            <a:extLst>
              <a:ext uri="{FF2B5EF4-FFF2-40B4-BE49-F238E27FC236}">
                <a16:creationId xmlns:a16="http://schemas.microsoft.com/office/drawing/2014/main" id="{7A4E5AA5-197B-4F09-B8ED-FC97D3A121B5}"/>
              </a:ext>
            </a:extLst>
          </p:cNvPr>
          <p:cNvSpPr txBox="1">
            <a:spLocks noChangeArrowheads="1"/>
          </p:cNvSpPr>
          <p:nvPr/>
        </p:nvSpPr>
        <p:spPr bwMode="auto">
          <a:xfrm>
            <a:off x="900000" y="396000"/>
            <a:ext cx="860425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7613" tIns="40358" rIns="77613" bIns="40358"/>
          <a:lstStyle>
            <a:lvl1pPr>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1pPr>
            <a:lvl2pPr marL="742950" indent="-28575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2pPr>
            <a:lvl3pPr marL="11430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3pPr>
            <a:lvl4pPr marL="16002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6013" algn="l"/>
                <a:tab pos="4570413" algn="l"/>
                <a:tab pos="5484813" algn="l"/>
                <a:tab pos="6399213" algn="l"/>
                <a:tab pos="7313613" algn="l"/>
                <a:tab pos="8228013" algn="l"/>
                <a:tab pos="9142413"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dirty="0">
                <a:solidFill>
                  <a:srgbClr val="000000"/>
                </a:solidFill>
              </a:rPr>
              <a:t>First some terminology:</a:t>
            </a:r>
            <a:endParaRPr lang="en-US" altLang="en-US" sz="2800" b="1" i="1" dirty="0">
              <a:solidFill>
                <a:srgbClr val="000000"/>
              </a:solidFill>
            </a:endParaRPr>
          </a:p>
        </p:txBody>
      </p:sp>
      <p:sp>
        <p:nvSpPr>
          <p:cNvPr id="4" name="Text Box 16">
            <a:extLst>
              <a:ext uri="{FF2B5EF4-FFF2-40B4-BE49-F238E27FC236}">
                <a16:creationId xmlns:a16="http://schemas.microsoft.com/office/drawing/2014/main" id="{332DB911-42E8-4D9C-8DE2-2492A91036EC}"/>
              </a:ext>
            </a:extLst>
          </p:cNvPr>
          <p:cNvSpPr txBox="1">
            <a:spLocks noChangeArrowheads="1"/>
          </p:cNvSpPr>
          <p:nvPr/>
        </p:nvSpPr>
        <p:spPr bwMode="auto">
          <a:xfrm>
            <a:off x="3071663" y="1494859"/>
            <a:ext cx="8496943" cy="1079198"/>
          </a:xfrm>
          <a:prstGeom prst="rect">
            <a:avLst/>
          </a:prstGeom>
          <a:solidFill>
            <a:srgbClr val="F2F2F2">
              <a:alpha val="9215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7616" tIns="40360" rIns="77616" bIns="40360"/>
          <a:lstStyle>
            <a:lvl1pPr marL="269875" indent="-269875">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b="1" dirty="0">
                <a:solidFill>
                  <a:srgbClr val="000000"/>
                </a:solidFill>
              </a:rPr>
              <a:t>UNFCCC: United National Framework Convention on Climate Change; </a:t>
            </a:r>
            <a:r>
              <a:rPr lang="en-US" altLang="en-US" dirty="0"/>
              <a:t>a global treaty that aims at preventing dangerous levels of climate change. UNFCCC have a number of working groups.</a:t>
            </a:r>
            <a:endParaRPr lang="en-US" altLang="en-US" b="1" dirty="0">
              <a:solidFill>
                <a:srgbClr val="000000"/>
              </a:solidFill>
            </a:endParaRPr>
          </a:p>
        </p:txBody>
      </p:sp>
      <p:sp>
        <p:nvSpPr>
          <p:cNvPr id="6" name="Text Box 16">
            <a:extLst>
              <a:ext uri="{FF2B5EF4-FFF2-40B4-BE49-F238E27FC236}">
                <a16:creationId xmlns:a16="http://schemas.microsoft.com/office/drawing/2014/main" id="{3D40091E-D050-4338-BD58-53CA74EEEC54}"/>
              </a:ext>
            </a:extLst>
          </p:cNvPr>
          <p:cNvSpPr txBox="1">
            <a:spLocks noChangeArrowheads="1"/>
          </p:cNvSpPr>
          <p:nvPr/>
        </p:nvSpPr>
        <p:spPr bwMode="auto">
          <a:xfrm>
            <a:off x="3071661" y="4595196"/>
            <a:ext cx="8496945" cy="1292151"/>
          </a:xfrm>
          <a:prstGeom prst="rect">
            <a:avLst/>
          </a:prstGeom>
          <a:solidFill>
            <a:srgbClr val="F2F2F2">
              <a:alpha val="9215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7616" tIns="40360" rIns="77616" bIns="40360"/>
          <a:lstStyle>
            <a:lvl1pPr marL="269875" indent="-269875">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en-AU" b="1" dirty="0">
                <a:solidFill>
                  <a:srgbClr val="000000"/>
                </a:solidFill>
                <a:cs typeface="MS PGothic" panose="020B0600070205080204" pitchFamily="34" charset="-128"/>
              </a:rPr>
              <a:t>IPCC</a:t>
            </a:r>
            <a:r>
              <a:rPr lang="en-US" altLang="en-US" dirty="0">
                <a:solidFill>
                  <a:srgbClr val="000000"/>
                </a:solidFill>
              </a:rPr>
              <a:t>:</a:t>
            </a:r>
            <a:r>
              <a:rPr lang="en-US" altLang="en-US" b="1" dirty="0">
                <a:solidFill>
                  <a:srgbClr val="000000"/>
                </a:solidFill>
              </a:rPr>
              <a:t> Inter</a:t>
            </a:r>
            <a:r>
              <a:rPr lang="en-US" altLang="en-US" b="1" i="1" dirty="0">
                <a:solidFill>
                  <a:srgbClr val="000000"/>
                </a:solidFill>
              </a:rPr>
              <a:t>governmental</a:t>
            </a:r>
            <a:r>
              <a:rPr lang="en-US" altLang="en-US" b="1" dirty="0">
                <a:solidFill>
                  <a:srgbClr val="000000"/>
                </a:solidFill>
              </a:rPr>
              <a:t> Panel on Climate Change; </a:t>
            </a:r>
            <a:r>
              <a:rPr lang="en-GB" dirty="0"/>
              <a:t>is the international body providing policymakers with regular assessments of the scientific basis of climate change, its impacts and future risks, and options for adaptation and mitigation. </a:t>
            </a:r>
            <a:r>
              <a:rPr lang="en-US" altLang="en-US" dirty="0">
                <a:solidFill>
                  <a:srgbClr val="000000"/>
                </a:solidFill>
              </a:rPr>
              <a:t> </a:t>
            </a:r>
          </a:p>
        </p:txBody>
      </p:sp>
      <p:sp>
        <p:nvSpPr>
          <p:cNvPr id="12" name="Text Box 16">
            <a:extLst>
              <a:ext uri="{FF2B5EF4-FFF2-40B4-BE49-F238E27FC236}">
                <a16:creationId xmlns:a16="http://schemas.microsoft.com/office/drawing/2014/main" id="{146C1888-4F0D-4E2E-AC22-DFF811355C7E}"/>
              </a:ext>
            </a:extLst>
          </p:cNvPr>
          <p:cNvSpPr txBox="1">
            <a:spLocks noChangeArrowheads="1"/>
          </p:cNvSpPr>
          <p:nvPr/>
        </p:nvSpPr>
        <p:spPr bwMode="auto">
          <a:xfrm>
            <a:off x="3359696" y="6093295"/>
            <a:ext cx="7200800" cy="432049"/>
          </a:xfrm>
          <a:prstGeom prst="rect">
            <a:avLst/>
          </a:prstGeom>
          <a:noFill/>
          <a:ln>
            <a:noFill/>
          </a:ln>
        </p:spPr>
        <p:txBody>
          <a:bodyPr lIns="77616" tIns="40360" rIns="77616" bIns="40360"/>
          <a:lstStyle>
            <a:lvl1pPr marL="269875" indent="-269875">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da-DK" sz="2000" dirty="0">
                <a:solidFill>
                  <a:srgbClr val="000000"/>
                </a:solidFill>
                <a:cs typeface="MS PGothic" panose="020B0600070205080204" pitchFamily="34" charset="-128"/>
              </a:rPr>
              <a:t>… more </a:t>
            </a:r>
            <a:r>
              <a:rPr lang="da-DK" sz="2000" dirty="0" err="1">
                <a:solidFill>
                  <a:srgbClr val="000000"/>
                </a:solidFill>
                <a:cs typeface="MS PGothic" panose="020B0600070205080204" pitchFamily="34" charset="-128"/>
              </a:rPr>
              <a:t>later</a:t>
            </a:r>
            <a:r>
              <a:rPr lang="en-US" altLang="en-US" sz="2000" dirty="0">
                <a:solidFill>
                  <a:srgbClr val="000000"/>
                </a:solidFill>
              </a:rPr>
              <a:t> </a:t>
            </a:r>
          </a:p>
        </p:txBody>
      </p:sp>
      <p:pic>
        <p:nvPicPr>
          <p:cNvPr id="25602" name="Picture 2" descr="Image result for cop 24 logo">
            <a:extLst>
              <a:ext uri="{FF2B5EF4-FFF2-40B4-BE49-F238E27FC236}">
                <a16:creationId xmlns:a16="http://schemas.microsoft.com/office/drawing/2014/main" id="{70471E02-3FB9-4471-A0D8-7850114D224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3392" y="2915532"/>
            <a:ext cx="1495230" cy="1330132"/>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Image result for ipcc logo">
            <a:extLst>
              <a:ext uri="{FF2B5EF4-FFF2-40B4-BE49-F238E27FC236}">
                <a16:creationId xmlns:a16="http://schemas.microsoft.com/office/drawing/2014/main" id="{FBB2D742-ECE8-496A-9FF2-9F339344E34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47150" y="4592262"/>
            <a:ext cx="1688410" cy="12921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DC38B96-A49E-43FC-85F2-354110FD1BCB}"/>
              </a:ext>
            </a:extLst>
          </p:cNvPr>
          <p:cNvPicPr>
            <a:picLocks noChangeAspect="1"/>
          </p:cNvPicPr>
          <p:nvPr/>
        </p:nvPicPr>
        <p:blipFill>
          <a:blip r:embed="rId5"/>
          <a:stretch>
            <a:fillRect/>
          </a:stretch>
        </p:blipFill>
        <p:spPr>
          <a:xfrm>
            <a:off x="132570" y="1498055"/>
            <a:ext cx="2795078" cy="10791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5602"/>
                                        </p:tgtEl>
                                        <p:attrNameLst>
                                          <p:attrName>style.visibility</p:attrName>
                                        </p:attrNameLst>
                                      </p:cBhvr>
                                      <p:to>
                                        <p:strVal val="visible"/>
                                      </p:to>
                                    </p:set>
                                    <p:animEffect transition="in" filter="fade">
                                      <p:cBhvr>
                                        <p:cTn id="10" dur="500"/>
                                        <p:tgtEl>
                                          <p:spTgt spid="256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25604"/>
                                        </p:tgtEl>
                                        <p:attrNameLst>
                                          <p:attrName>style.visibility</p:attrName>
                                        </p:attrNameLst>
                                      </p:cBhvr>
                                      <p:to>
                                        <p:strVal val="visible"/>
                                      </p:to>
                                    </p:set>
                                    <p:animEffect transition="in" filter="fade">
                                      <p:cBhvr>
                                        <p:cTn id="18" dur="500"/>
                                        <p:tgtEl>
                                          <p:spTgt spid="25604"/>
                                        </p:tgtEl>
                                      </p:cBhvr>
                                    </p:animEffect>
                                  </p:childTnLst>
                                </p:cTn>
                              </p:par>
                            </p:childTnLst>
                          </p:cTn>
                        </p:par>
                        <p:par>
                          <p:cTn id="19" fill="hold">
                            <p:stCondLst>
                              <p:cond delay="500"/>
                            </p:stCondLst>
                            <p:childTnLst>
                              <p:par>
                                <p:cTn id="20" presetID="10" presetClass="entr" presetSubtype="0" fill="hold" grpId="0" nodeType="afterEffect">
                                  <p:stCondLst>
                                    <p:cond delay="20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AB7A690-83F7-4C9C-82A5-63BFD02EFDF9}"/>
              </a:ext>
            </a:extLst>
          </p:cNvPr>
          <p:cNvGrpSpPr/>
          <p:nvPr/>
        </p:nvGrpSpPr>
        <p:grpSpPr>
          <a:xfrm>
            <a:off x="3071664" y="1550785"/>
            <a:ext cx="5155638" cy="2513373"/>
            <a:chOff x="1547664" y="1550784"/>
            <a:chExt cx="5155638" cy="2513373"/>
          </a:xfrm>
        </p:grpSpPr>
        <p:pic>
          <p:nvPicPr>
            <p:cNvPr id="2" name="Picture 1">
              <a:extLst>
                <a:ext uri="{FF2B5EF4-FFF2-40B4-BE49-F238E27FC236}">
                  <a16:creationId xmlns:a16="http://schemas.microsoft.com/office/drawing/2014/main" id="{25160150-D72A-49AE-AC86-42D6641B18B6}"/>
                </a:ext>
              </a:extLst>
            </p:cNvPr>
            <p:cNvPicPr>
              <a:picLocks noChangeAspect="1"/>
            </p:cNvPicPr>
            <p:nvPr/>
          </p:nvPicPr>
          <p:blipFill rotWithShape="1">
            <a:blip r:embed="rId3"/>
            <a:srcRect l="8263" t="32361" r="28738" b="18500"/>
            <a:stretch/>
          </p:blipFill>
          <p:spPr>
            <a:xfrm>
              <a:off x="1547664" y="1550784"/>
              <a:ext cx="5155638" cy="2513373"/>
            </a:xfrm>
            <a:prstGeom prst="rect">
              <a:avLst/>
            </a:prstGeom>
          </p:spPr>
        </p:pic>
        <p:pic>
          <p:nvPicPr>
            <p:cNvPr id="8" name="Picture 7">
              <a:extLst>
                <a:ext uri="{FF2B5EF4-FFF2-40B4-BE49-F238E27FC236}">
                  <a16:creationId xmlns:a16="http://schemas.microsoft.com/office/drawing/2014/main" id="{2FC3106E-804C-42C5-A188-882A224FB3A8}"/>
                </a:ext>
              </a:extLst>
            </p:cNvPr>
            <p:cNvPicPr>
              <a:picLocks noChangeAspect="1"/>
            </p:cNvPicPr>
            <p:nvPr/>
          </p:nvPicPr>
          <p:blipFill>
            <a:blip r:embed="rId4"/>
            <a:stretch>
              <a:fillRect/>
            </a:stretch>
          </p:blipFill>
          <p:spPr>
            <a:xfrm>
              <a:off x="3180937" y="2972302"/>
              <a:ext cx="2422087" cy="925624"/>
            </a:xfrm>
            <a:prstGeom prst="rect">
              <a:avLst/>
            </a:prstGeom>
          </p:spPr>
        </p:pic>
      </p:grpSp>
      <p:pic>
        <p:nvPicPr>
          <p:cNvPr id="3" name="Afbeelding 1">
            <a:extLst>
              <a:ext uri="{FF2B5EF4-FFF2-40B4-BE49-F238E27FC236}">
                <a16:creationId xmlns:a16="http://schemas.microsoft.com/office/drawing/2014/main" id="{EDDA4528-4488-4797-97F7-2D9EEF867A46}"/>
              </a:ext>
            </a:extLst>
          </p:cNvPr>
          <p:cNvPicPr>
            <a:picLocks noChangeAspect="1"/>
          </p:cNvPicPr>
          <p:nvPr/>
        </p:nvPicPr>
        <p:blipFill>
          <a:blip r:embed="rId5"/>
          <a:stretch>
            <a:fillRect/>
          </a:stretch>
        </p:blipFill>
        <p:spPr>
          <a:xfrm rot="20689448">
            <a:off x="433177" y="1740806"/>
            <a:ext cx="2356967" cy="3010052"/>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52001106-8AEC-4D29-B0BF-E973A82C99A1}"/>
              </a:ext>
            </a:extLst>
          </p:cNvPr>
          <p:cNvSpPr txBox="1"/>
          <p:nvPr/>
        </p:nvSpPr>
        <p:spPr>
          <a:xfrm>
            <a:off x="900000" y="396000"/>
            <a:ext cx="10524592" cy="954107"/>
          </a:xfrm>
          <a:prstGeom prst="rect">
            <a:avLst/>
          </a:prstGeom>
          <a:noFill/>
        </p:spPr>
        <p:txBody>
          <a:bodyPr wrap="square" rtlCol="0">
            <a:spAutoFit/>
          </a:bodyPr>
          <a:lstStyle/>
          <a:p>
            <a:pPr defTabSz="822325" eaLnBrk="1" hangingPunct="1"/>
            <a:r>
              <a:rPr lang="en-GB" sz="2800" b="1" dirty="0"/>
              <a:t>Framework for Climate Action </a:t>
            </a:r>
            <a:r>
              <a:rPr lang="en-GB" sz="2800" b="1" dirty="0">
                <a:solidFill>
                  <a:srgbClr val="FF0000"/>
                </a:solidFill>
              </a:rPr>
              <a:t>Area of Work 3</a:t>
            </a:r>
            <a:r>
              <a:rPr lang="en-GB" sz="2800" b="1" dirty="0"/>
              <a:t>: </a:t>
            </a:r>
            <a:r>
              <a:rPr lang="en-GB" sz="2800" b="1" i="1" dirty="0"/>
              <a:t>Influence and partner to increase our impact </a:t>
            </a:r>
          </a:p>
        </p:txBody>
      </p:sp>
      <p:pic>
        <p:nvPicPr>
          <p:cNvPr id="5" name="Picture 4">
            <a:extLst>
              <a:ext uri="{FF2B5EF4-FFF2-40B4-BE49-F238E27FC236}">
                <a16:creationId xmlns:a16="http://schemas.microsoft.com/office/drawing/2014/main" id="{48354FB9-E75D-4621-A2CC-423AB1B767C2}"/>
              </a:ext>
            </a:extLst>
          </p:cNvPr>
          <p:cNvPicPr>
            <a:picLocks noChangeAspect="1"/>
          </p:cNvPicPr>
          <p:nvPr/>
        </p:nvPicPr>
        <p:blipFill>
          <a:blip r:embed="rId6"/>
          <a:stretch>
            <a:fillRect/>
          </a:stretch>
        </p:blipFill>
        <p:spPr>
          <a:xfrm>
            <a:off x="4727849" y="1550785"/>
            <a:ext cx="4192547" cy="1041427"/>
          </a:xfrm>
          <a:prstGeom prst="rect">
            <a:avLst/>
          </a:prstGeom>
        </p:spPr>
      </p:pic>
      <p:sp>
        <p:nvSpPr>
          <p:cNvPr id="6" name="TextBox 5">
            <a:extLst>
              <a:ext uri="{FF2B5EF4-FFF2-40B4-BE49-F238E27FC236}">
                <a16:creationId xmlns:a16="http://schemas.microsoft.com/office/drawing/2014/main" id="{596CD1B1-E6E8-4398-9CBB-09062CD42242}"/>
              </a:ext>
            </a:extLst>
          </p:cNvPr>
          <p:cNvSpPr txBox="1"/>
          <p:nvPr/>
        </p:nvSpPr>
        <p:spPr>
          <a:xfrm>
            <a:off x="3431704" y="2898810"/>
            <a:ext cx="7393912" cy="1754326"/>
          </a:xfrm>
          <a:prstGeom prst="rect">
            <a:avLst/>
          </a:prstGeom>
          <a:noFill/>
        </p:spPr>
        <p:txBody>
          <a:bodyPr wrap="square" rtlCol="0">
            <a:spAutoFit/>
          </a:bodyPr>
          <a:lstStyle/>
          <a:p>
            <a:pPr>
              <a:spcBef>
                <a:spcPts val="0"/>
              </a:spcBef>
              <a:spcAft>
                <a:spcPts val="0"/>
              </a:spcAft>
            </a:pPr>
            <a:r>
              <a:rPr lang="en-US" b="1" i="1" dirty="0"/>
              <a:t>The Framework defines success as: </a:t>
            </a:r>
            <a:r>
              <a:rPr lang="en-US" i="1" dirty="0"/>
              <a:t>National Societies and the IFRC are able to successfully </a:t>
            </a:r>
            <a:r>
              <a:rPr lang="en-US" b="1" i="1" dirty="0"/>
              <a:t>influence climate related laws, policies, plans and investments to prioritize the needs of the most vulnerable</a:t>
            </a:r>
            <a:r>
              <a:rPr lang="en-US" i="1" dirty="0"/>
              <a:t>, and are increasingly recognized and consulted in this role. New partnerships are established with organizations and networks that strengthen our work and visibility in addressing climate change</a:t>
            </a:r>
            <a:endParaRPr lang="en-GB" dirty="0"/>
          </a:p>
        </p:txBody>
      </p:sp>
      <p:sp>
        <p:nvSpPr>
          <p:cNvPr id="7" name="TextBox 6">
            <a:extLst>
              <a:ext uri="{FF2B5EF4-FFF2-40B4-BE49-F238E27FC236}">
                <a16:creationId xmlns:a16="http://schemas.microsoft.com/office/drawing/2014/main" id="{42840951-86C5-49A7-B74C-0FFB69B2B353}"/>
              </a:ext>
            </a:extLst>
          </p:cNvPr>
          <p:cNvSpPr txBox="1"/>
          <p:nvPr/>
        </p:nvSpPr>
        <p:spPr>
          <a:xfrm>
            <a:off x="2016290" y="5013176"/>
            <a:ext cx="9624326" cy="1354217"/>
          </a:xfrm>
          <a:prstGeom prst="rect">
            <a:avLst/>
          </a:prstGeom>
          <a:noFill/>
        </p:spPr>
        <p:txBody>
          <a:bodyPr wrap="square" rtlCol="0">
            <a:spAutoFit/>
          </a:bodyPr>
          <a:lstStyle/>
          <a:p>
            <a:pPr marL="214313" indent="-214313">
              <a:spcAft>
                <a:spcPts val="600"/>
              </a:spcAft>
              <a:buFont typeface="Arial" panose="020B0604020202020204" pitchFamily="34" charset="0"/>
              <a:buChar char="•"/>
            </a:pPr>
            <a:r>
              <a:rPr lang="en-GB" b="1" dirty="0">
                <a:solidFill>
                  <a:srgbClr val="FF0000"/>
                </a:solidFill>
              </a:rPr>
              <a:t>Global Level</a:t>
            </a:r>
            <a:r>
              <a:rPr lang="en-GB" b="1" dirty="0"/>
              <a:t> 	</a:t>
            </a:r>
            <a:r>
              <a:rPr lang="en-AU" dirty="0"/>
              <a:t>– UNFCCC (COPs, Loss &amp; Damage, Adaptation Committee, etc.), </a:t>
            </a:r>
          </a:p>
          <a:p>
            <a:pPr marL="214313" indent="-214313">
              <a:spcAft>
                <a:spcPts val="600"/>
              </a:spcAft>
              <a:buFont typeface="Arial" panose="020B0604020202020204" pitchFamily="34" charset="0"/>
              <a:buChar char="•"/>
            </a:pPr>
            <a:r>
              <a:rPr lang="en-AU" b="1" dirty="0">
                <a:solidFill>
                  <a:srgbClr val="FF0000"/>
                </a:solidFill>
              </a:rPr>
              <a:t>Regional level</a:t>
            </a:r>
            <a:r>
              <a:rPr lang="en-AU" b="1" dirty="0"/>
              <a:t> </a:t>
            </a:r>
            <a:r>
              <a:rPr lang="en-AU" dirty="0"/>
              <a:t>– regional organizations, frameworks (e.g. Pacific Resilience Framework, Asian Ministerial Conference on Disaster Risk Reduction)</a:t>
            </a:r>
          </a:p>
          <a:p>
            <a:pPr marL="214313" indent="-214313">
              <a:spcAft>
                <a:spcPts val="600"/>
              </a:spcAft>
              <a:buFont typeface="Arial" panose="020B0604020202020204" pitchFamily="34" charset="0"/>
              <a:buChar char="•"/>
            </a:pPr>
            <a:r>
              <a:rPr lang="en-AU" b="1" dirty="0">
                <a:solidFill>
                  <a:srgbClr val="FF0000"/>
                </a:solidFill>
              </a:rPr>
              <a:t>National level</a:t>
            </a:r>
            <a:r>
              <a:rPr lang="en-AU" b="1" dirty="0"/>
              <a:t> 	</a:t>
            </a:r>
            <a:r>
              <a:rPr lang="en-AU" dirty="0"/>
              <a:t>– National Adaptation Plans, laws, policies, proposals/projects  </a:t>
            </a:r>
          </a:p>
        </p:txBody>
      </p:sp>
    </p:spTree>
    <p:extLst>
      <p:ext uri="{BB962C8B-B14F-4D97-AF65-F5344CB8AC3E}">
        <p14:creationId xmlns:p14="http://schemas.microsoft.com/office/powerpoint/2010/main" val="335837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xit" presetSubtype="0" fill="hold"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3000" b="-1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2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434" name="Tekstvak 1">
            <a:extLst>
              <a:ext uri="{FF2B5EF4-FFF2-40B4-BE49-F238E27FC236}">
                <a16:creationId xmlns:a16="http://schemas.microsoft.com/office/drawing/2014/main" id="{3EDDEB4F-F035-684B-B28B-1951CBF35D4D}"/>
              </a:ext>
            </a:extLst>
          </p:cNvPr>
          <p:cNvSpPr txBox="1">
            <a:spLocks noChangeArrowheads="1"/>
          </p:cNvSpPr>
          <p:nvPr/>
        </p:nvSpPr>
        <p:spPr bwMode="auto">
          <a:xfrm>
            <a:off x="551656" y="-19879"/>
            <a:ext cx="11088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742950" indent="-2857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11430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6002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20574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5146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9718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4290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8862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nl-NL" altLang="nl-NL" sz="2800" b="1" dirty="0">
                <a:latin typeface="Helvetica" pitchFamily="2" charset="0"/>
              </a:rPr>
              <a:t>The Red Cross Red Crescent is </a:t>
            </a:r>
            <a:r>
              <a:rPr lang="nl-NL" altLang="nl-NL" sz="2800" b="1" dirty="0" err="1">
                <a:latin typeface="Helvetica" pitchFamily="2" charset="0"/>
              </a:rPr>
              <a:t>not</a:t>
            </a:r>
            <a:r>
              <a:rPr lang="nl-NL" altLang="nl-NL" sz="2800" b="1" dirty="0">
                <a:latin typeface="Helvetica" pitchFamily="2" charset="0"/>
              </a:rPr>
              <a:t> </a:t>
            </a:r>
            <a:r>
              <a:rPr lang="nl-NL" altLang="nl-NL" sz="2800" b="1" dirty="0" err="1">
                <a:latin typeface="Helvetica" pitchFamily="2" charset="0"/>
              </a:rPr>
              <a:t>working</a:t>
            </a:r>
            <a:r>
              <a:rPr lang="nl-NL" altLang="nl-NL" sz="2800" b="1" dirty="0">
                <a:latin typeface="Helvetica" pitchFamily="2" charset="0"/>
              </a:rPr>
              <a:t> on </a:t>
            </a:r>
            <a:r>
              <a:rPr lang="nl-NL" altLang="nl-NL" sz="2800" b="1" dirty="0" err="1">
                <a:latin typeface="Helvetica" pitchFamily="2" charset="0"/>
              </a:rPr>
              <a:t>this</a:t>
            </a:r>
            <a:r>
              <a:rPr lang="nl-NL" altLang="nl-NL" sz="2800" b="1" dirty="0">
                <a:latin typeface="Helvetica" pitchFamily="2" charset="0"/>
              </a:rPr>
              <a:t> in </a:t>
            </a:r>
            <a:r>
              <a:rPr lang="nl-NL" altLang="nl-NL" sz="2800" b="1" dirty="0" err="1">
                <a:latin typeface="Helvetica" pitchFamily="2" charset="0"/>
              </a:rPr>
              <a:t>isolation</a:t>
            </a:r>
            <a:endParaRPr lang="nl-NL" altLang="nl-NL" sz="2800" b="1" dirty="0">
              <a:latin typeface="Helvetica" pitchFamily="2" charset="0"/>
            </a:endParaRPr>
          </a:p>
        </p:txBody>
      </p:sp>
    </p:spTree>
    <p:extLst>
      <p:ext uri="{BB962C8B-B14F-4D97-AF65-F5344CB8AC3E}">
        <p14:creationId xmlns:p14="http://schemas.microsoft.com/office/powerpoint/2010/main" val="266531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535F6629DBB54289516015594A1B8E" ma:contentTypeVersion="0" ma:contentTypeDescription="Create a new document." ma:contentTypeScope="" ma:versionID="b0afa6296c8c5481b24a21ca43475a3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77EF0D11-390F-4396-84AF-23046B74D2DA}">
  <ds:schemaRefs>
    <ds:schemaRef ds:uri="http://schemas.microsoft.com/sharepoint/v3/contenttype/forms"/>
  </ds:schemaRefs>
</ds:datastoreItem>
</file>

<file path=customXml/itemProps2.xml><?xml version="1.0" encoding="utf-8"?>
<ds:datastoreItem xmlns:ds="http://schemas.openxmlformats.org/officeDocument/2006/customXml" ds:itemID="{0EB46E45-4081-43DA-AFBB-D0224160C1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24082</TotalTime>
  <Words>4112</Words>
  <Application>Microsoft Macintosh PowerPoint</Application>
  <PresentationFormat>Breedbeeld</PresentationFormat>
  <Paragraphs>346</Paragraphs>
  <Slides>32</Slides>
  <Notes>28</Notes>
  <HiddenSlides>0</HiddenSlides>
  <MMClips>0</MMClips>
  <ScaleCrop>false</ScaleCrop>
  <HeadingPairs>
    <vt:vector size="8" baseType="variant">
      <vt:variant>
        <vt:lpstr>Gebruikte lettertypen</vt:lpstr>
      </vt:variant>
      <vt:variant>
        <vt:i4>6</vt:i4>
      </vt:variant>
      <vt:variant>
        <vt:lpstr>Thema</vt:lpstr>
      </vt:variant>
      <vt:variant>
        <vt:i4>1</vt:i4>
      </vt:variant>
      <vt:variant>
        <vt:lpstr>Ingesloten OLE-bronprogramma's</vt:lpstr>
      </vt:variant>
      <vt:variant>
        <vt:i4>1</vt:i4>
      </vt:variant>
      <vt:variant>
        <vt:lpstr>Diatitels</vt:lpstr>
      </vt:variant>
      <vt:variant>
        <vt:i4>32</vt:i4>
      </vt:variant>
    </vt:vector>
  </HeadingPairs>
  <TitlesOfParts>
    <vt:vector size="40" baseType="lpstr">
      <vt:lpstr>Arial</vt:lpstr>
      <vt:lpstr>Arial Regular</vt:lpstr>
      <vt:lpstr>Calibri</vt:lpstr>
      <vt:lpstr>Helvetica</vt:lpstr>
      <vt:lpstr>Times New Roman</vt:lpstr>
      <vt:lpstr>Wingdings</vt:lpstr>
      <vt:lpstr>Default Design</vt:lpstr>
      <vt:lpstr>Clip</vt:lpstr>
      <vt:lpstr>PowerPoint-presentatie</vt:lpstr>
      <vt:lpstr>PowerPoint-presentatie</vt:lpstr>
      <vt:lpstr>PowerPoint-presentatie</vt:lpstr>
      <vt:lpstr>Our volunteers are standing on the front line and are witnessing how climate risks are disproportionately affecting the most vulnerable communities in the world    We need to bring this knowledge to the attention of the decision makers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Why engage in adaptation planning?</vt:lpstr>
      <vt:lpstr>PowerPoint-presentatie</vt:lpstr>
      <vt:lpstr>PowerPoint-presentatie</vt:lpstr>
      <vt:lpstr>PowerPoint-presentatie</vt:lpstr>
      <vt:lpstr>PowerPoint-presentatie</vt:lpstr>
      <vt:lpstr>PowerPoint-presentatie</vt:lpstr>
      <vt:lpstr>PowerPoint-presentatie</vt:lpstr>
      <vt:lpstr>Much of what National Societies already do, can set an example to your government on local adaptation in practice…</vt:lpstr>
      <vt:lpstr>Climate legislation 1997: 70 laws and policies in 177 countries</vt:lpstr>
    </vt:vector>
  </TitlesOfParts>
  <Company>RCCC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 3a</dc:title>
  <dc:creator>Knud Falk</dc:creator>
  <cp:lastModifiedBy>Monasso, Fleur</cp:lastModifiedBy>
  <cp:revision>797</cp:revision>
  <dcterms:created xsi:type="dcterms:W3CDTF">2012-07-25T14:15:20Z</dcterms:created>
  <dcterms:modified xsi:type="dcterms:W3CDTF">2019-06-20T13:41:19Z</dcterms:modified>
</cp:coreProperties>
</file>